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85"/>
  </p:notesMasterIdLst>
  <p:handoutMasterIdLst>
    <p:handoutMasterId r:id="rId86"/>
  </p:handoutMasterIdLst>
  <p:sldIdLst>
    <p:sldId id="3158" r:id="rId2"/>
    <p:sldId id="2868" r:id="rId3"/>
    <p:sldId id="1449" r:id="rId4"/>
    <p:sldId id="3254" r:id="rId5"/>
    <p:sldId id="2421" r:id="rId6"/>
    <p:sldId id="1520" r:id="rId7"/>
    <p:sldId id="1507" r:id="rId8"/>
    <p:sldId id="1472" r:id="rId9"/>
    <p:sldId id="1469" r:id="rId10"/>
    <p:sldId id="2429" r:id="rId11"/>
    <p:sldId id="1516" r:id="rId12"/>
    <p:sldId id="1390" r:id="rId13"/>
    <p:sldId id="1402" r:id="rId14"/>
    <p:sldId id="1388" r:id="rId15"/>
    <p:sldId id="1519" r:id="rId16"/>
    <p:sldId id="2432" r:id="rId17"/>
    <p:sldId id="2433" r:id="rId18"/>
    <p:sldId id="2434" r:id="rId19"/>
    <p:sldId id="2435" r:id="rId20"/>
    <p:sldId id="1376" r:id="rId21"/>
    <p:sldId id="2775" r:id="rId22"/>
    <p:sldId id="1382" r:id="rId23"/>
    <p:sldId id="1368" r:id="rId24"/>
    <p:sldId id="1403" r:id="rId25"/>
    <p:sldId id="1518" r:id="rId26"/>
    <p:sldId id="1384" r:id="rId27"/>
    <p:sldId id="1385" r:id="rId28"/>
    <p:sldId id="1556" r:id="rId29"/>
    <p:sldId id="1447" r:id="rId30"/>
    <p:sldId id="2422" r:id="rId31"/>
    <p:sldId id="2427" r:id="rId32"/>
    <p:sldId id="2428" r:id="rId33"/>
    <p:sldId id="1446" r:id="rId34"/>
    <p:sldId id="1377" r:id="rId35"/>
    <p:sldId id="2823" r:id="rId36"/>
    <p:sldId id="1378" r:id="rId37"/>
    <p:sldId id="1473" r:id="rId38"/>
    <p:sldId id="1452" r:id="rId39"/>
    <p:sldId id="1422" r:id="rId40"/>
    <p:sldId id="1491" r:id="rId41"/>
    <p:sldId id="2869" r:id="rId42"/>
    <p:sldId id="2820" r:id="rId43"/>
    <p:sldId id="3266" r:id="rId44"/>
    <p:sldId id="1455" r:id="rId45"/>
    <p:sldId id="2829" r:id="rId46"/>
    <p:sldId id="3159" r:id="rId47"/>
    <p:sldId id="2830" r:id="rId48"/>
    <p:sldId id="2834" r:id="rId49"/>
    <p:sldId id="2835" r:id="rId50"/>
    <p:sldId id="2735" r:id="rId51"/>
    <p:sldId id="2841" r:id="rId52"/>
    <p:sldId id="2849" r:id="rId53"/>
    <p:sldId id="2842" r:id="rId54"/>
    <p:sldId id="2828" r:id="rId55"/>
    <p:sldId id="2845" r:id="rId56"/>
    <p:sldId id="2843" r:id="rId57"/>
    <p:sldId id="2838" r:id="rId58"/>
    <p:sldId id="2846" r:id="rId59"/>
    <p:sldId id="2836" r:id="rId60"/>
    <p:sldId id="2847" r:id="rId61"/>
    <p:sldId id="2848" r:id="rId62"/>
    <p:sldId id="2837" r:id="rId63"/>
    <p:sldId id="2839" r:id="rId64"/>
    <p:sldId id="2844" r:id="rId65"/>
    <p:sldId id="2840" r:id="rId66"/>
    <p:sldId id="2850" r:id="rId67"/>
    <p:sldId id="2851" r:id="rId68"/>
    <p:sldId id="2852" r:id="rId69"/>
    <p:sldId id="2853" r:id="rId70"/>
    <p:sldId id="2854" r:id="rId71"/>
    <p:sldId id="2855" r:id="rId72"/>
    <p:sldId id="2856" r:id="rId73"/>
    <p:sldId id="2857" r:id="rId74"/>
    <p:sldId id="2858" r:id="rId75"/>
    <p:sldId id="2859" r:id="rId76"/>
    <p:sldId id="2860" r:id="rId77"/>
    <p:sldId id="2861" r:id="rId78"/>
    <p:sldId id="2862" r:id="rId79"/>
    <p:sldId id="2863" r:id="rId80"/>
    <p:sldId id="2864" r:id="rId81"/>
    <p:sldId id="2865" r:id="rId82"/>
    <p:sldId id="2866" r:id="rId83"/>
    <p:sldId id="2867" r:id="rId8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0630" autoAdjust="0"/>
  </p:normalViewPr>
  <p:slideViewPr>
    <p:cSldViewPr>
      <p:cViewPr varScale="1">
        <p:scale>
          <a:sx n="41" d="100"/>
          <a:sy n="41" d="100"/>
        </p:scale>
        <p:origin x="2242"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3/9/2025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3/9/2025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covered many times, so take only a minute or two on this</a:t>
            </a:r>
            <a:endParaRPr lang="en-IN" dirty="0"/>
          </a:p>
        </p:txBody>
      </p:sp>
    </p:spTree>
    <p:extLst>
      <p:ext uri="{BB962C8B-B14F-4D97-AF65-F5344CB8AC3E}">
        <p14:creationId xmlns:p14="http://schemas.microsoft.com/office/powerpoint/2010/main" val="229523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अनुसरण = पीछे पीछे चलना, जैसे भाषा सीखना</a:t>
            </a:r>
          </a:p>
          <a:p>
            <a:r>
              <a:rPr lang="hi-IN" dirty="0"/>
              <a:t>अनुकरण = अपने से भी कुछ करने में जोड़ना, जैसे साइकिल चलाना सीखना</a:t>
            </a:r>
            <a:endParaRPr lang="en-IN" dirty="0"/>
          </a:p>
        </p:txBody>
      </p:sp>
    </p:spTree>
    <p:extLst>
      <p:ext uri="{BB962C8B-B14F-4D97-AF65-F5344CB8AC3E}">
        <p14:creationId xmlns:p14="http://schemas.microsoft.com/office/powerpoint/2010/main" val="419302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0426DEB-48FF-4105-86D5-6C86632D5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B7FA9ED-78C6-4796-A15A-C04E0D28228E}"/>
              </a:ext>
            </a:extLst>
          </p:cNvPr>
          <p:cNvSpPr>
            <a:spLocks noGrp="1"/>
          </p:cNvSpPr>
          <p:nvPr>
            <p:ph type="body" idx="1"/>
          </p:nvPr>
        </p:nvSpPr>
        <p:spPr/>
        <p:txBody>
          <a:bodyPr>
            <a:normAutofit lnSpcReduction="10000"/>
          </a:bodyPr>
          <a:lstStyle/>
          <a:p>
            <a:pPr>
              <a:defRPr/>
            </a:pPr>
            <a:r>
              <a:rPr lang="en-GB" dirty="0">
                <a:latin typeface="Kruti Dev"/>
              </a:rPr>
              <a:t>* </a:t>
            </a:r>
            <a:r>
              <a:rPr lang="en-GB" dirty="0" err="1">
                <a:latin typeface="Kruti Dev"/>
              </a:rPr>
              <a:t>U;k</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&amp; f}</a:t>
            </a:r>
            <a:r>
              <a:rPr lang="en-GB" dirty="0" err="1">
                <a:latin typeface="Kruti Dev"/>
              </a:rPr>
              <a:t>rh</a:t>
            </a:r>
            <a:r>
              <a:rPr lang="en-GB" dirty="0">
                <a:latin typeface="Kruti Dev"/>
              </a:rPr>
              <a:t>; </a:t>
            </a:r>
            <a:r>
              <a:rPr lang="en-GB" dirty="0" err="1">
                <a:latin typeface="Kruti Dev"/>
              </a:rPr>
              <a:t>egRoiw.kZ</a:t>
            </a:r>
            <a:r>
              <a:rPr lang="en-GB" dirty="0">
                <a:latin typeface="Kruti Dev"/>
              </a:rPr>
              <a:t> </a:t>
            </a:r>
            <a:r>
              <a:rPr lang="en-GB" dirty="0" err="1">
                <a:latin typeface="Kruti Dev"/>
              </a:rPr>
              <a:t>vk;ke</a:t>
            </a:r>
            <a:endParaRPr lang="en-GB" dirty="0">
              <a:latin typeface="Kruti Dev"/>
            </a:endParaRPr>
          </a:p>
          <a:p>
            <a:pPr>
              <a:defRPr/>
            </a:pPr>
            <a:r>
              <a:rPr lang="en-GB" dirty="0">
                <a:latin typeface="Kruti Dev"/>
              </a:rPr>
              <a:t>	U;k;¾ekuo&amp;ekuo </a:t>
            </a:r>
            <a:r>
              <a:rPr lang="en-GB" dirty="0" err="1">
                <a:latin typeface="Kruti Dev"/>
              </a:rPr>
              <a:t>laca</a:t>
            </a:r>
            <a:r>
              <a:rPr lang="en-GB" dirty="0">
                <a:latin typeface="Kruti Dev"/>
              </a:rPr>
              <a:t>/k dh </a:t>
            </a:r>
            <a:r>
              <a:rPr lang="en-GB" dirty="0" err="1">
                <a:latin typeface="Kruti Dev"/>
              </a:rPr>
              <a:t>igpku</a:t>
            </a:r>
            <a:r>
              <a:rPr lang="en-GB" dirty="0">
                <a:latin typeface="Kruti Dev"/>
              </a:rPr>
              <a:t>] </a:t>
            </a:r>
            <a:r>
              <a:rPr lang="en-GB" dirty="0" err="1">
                <a:latin typeface="Kruti Dev"/>
              </a:rPr>
              <a:t>fuokZg</a:t>
            </a:r>
            <a:r>
              <a:rPr lang="en-GB" dirty="0">
                <a:latin typeface="Kruti Dev"/>
              </a:rPr>
              <a:t>]</a:t>
            </a:r>
            <a:r>
              <a:rPr lang="en-GB" dirty="0" err="1">
                <a:latin typeface="Kruti Dev"/>
              </a:rPr>
              <a:t>mHk</a:t>
            </a:r>
            <a:r>
              <a:rPr lang="en-GB" dirty="0">
                <a:latin typeface="Kruti Dev"/>
              </a:rPr>
              <a:t>; </a:t>
            </a:r>
            <a:r>
              <a:rPr lang="en-GB" dirty="0" err="1">
                <a:latin typeface="Kruti Dev"/>
              </a:rPr>
              <a:t>lq</a:t>
            </a:r>
            <a:r>
              <a:rPr lang="en-GB" dirty="0">
                <a:latin typeface="Kruti Dev"/>
              </a:rPr>
              <a:t>[k</a:t>
            </a:r>
          </a:p>
          <a:p>
            <a:pPr>
              <a:defRPr/>
            </a:pPr>
            <a:r>
              <a:rPr lang="en-GB" dirty="0">
                <a:latin typeface="Kruti Dev"/>
              </a:rPr>
              <a:t>	</a:t>
            </a:r>
            <a:r>
              <a:rPr lang="en-GB" dirty="0" err="1">
                <a:latin typeface="Kruti Dev"/>
              </a:rPr>
              <a:t>lqj</a:t>
            </a:r>
            <a:r>
              <a:rPr lang="en-GB" dirty="0">
                <a:latin typeface="Kruti Dev"/>
              </a:rPr>
              <a:t>{kk¾ekuo&amp;”</a:t>
            </a:r>
            <a:r>
              <a:rPr lang="en-GB" dirty="0" err="1">
                <a:latin typeface="Kruti Dev"/>
              </a:rPr>
              <a:t>ks’k</a:t>
            </a:r>
            <a:r>
              <a:rPr lang="en-GB" dirty="0">
                <a:latin typeface="Kruti Dev"/>
              </a:rPr>
              <a:t> </a:t>
            </a:r>
            <a:r>
              <a:rPr lang="en-GB" dirty="0" err="1">
                <a:latin typeface="Kruti Dev"/>
              </a:rPr>
              <a:t>izd`fr</a:t>
            </a:r>
            <a:r>
              <a:rPr lang="en-GB" dirty="0">
                <a:latin typeface="Kruti Dev"/>
              </a:rPr>
              <a:t> </a:t>
            </a:r>
            <a:r>
              <a:rPr lang="en-GB" dirty="0" err="1">
                <a:latin typeface="Kruti Dev"/>
              </a:rPr>
              <a:t>laca</a:t>
            </a:r>
            <a:r>
              <a:rPr lang="en-GB" dirty="0">
                <a:latin typeface="Kruti Dev"/>
              </a:rPr>
              <a:t>/k dh </a:t>
            </a:r>
            <a:r>
              <a:rPr lang="en-GB" dirty="0" err="1">
                <a:latin typeface="Kruti Dev"/>
              </a:rPr>
              <a:t>igpku</a:t>
            </a:r>
            <a:r>
              <a:rPr lang="en-GB" dirty="0">
                <a:latin typeface="Kruti Dev"/>
              </a:rPr>
              <a:t>] </a:t>
            </a:r>
            <a:r>
              <a:rPr lang="en-GB" dirty="0" err="1">
                <a:latin typeface="Kruti Dev"/>
              </a:rPr>
              <a:t>fuokZg</a:t>
            </a:r>
            <a:r>
              <a:rPr lang="en-GB" dirty="0">
                <a:latin typeface="Kruti Dev"/>
              </a:rPr>
              <a:t>]</a:t>
            </a:r>
            <a:r>
              <a:rPr lang="en-GB" dirty="0" err="1">
                <a:latin typeface="Kruti Dev"/>
              </a:rPr>
              <a:t>mHk</a:t>
            </a:r>
            <a:r>
              <a:rPr lang="en-GB" dirty="0">
                <a:latin typeface="Kruti Dev"/>
              </a:rPr>
              <a:t>; </a:t>
            </a:r>
            <a:r>
              <a:rPr lang="en-GB" dirty="0" err="1">
                <a:latin typeface="Kruti Dev"/>
              </a:rPr>
              <a:t>le`f</a:t>
            </a:r>
            <a:r>
              <a:rPr lang="en-GB" dirty="0">
                <a:latin typeface="Kruti Dev"/>
              </a:rPr>
              <a:t>)</a:t>
            </a:r>
          </a:p>
          <a:p>
            <a:pPr>
              <a:defRPr/>
            </a:pPr>
            <a:r>
              <a:rPr lang="en-GB" dirty="0" err="1">
                <a:latin typeface="Kruti Dev"/>
              </a:rPr>
              <a:t>U;k</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 dh </a:t>
            </a:r>
            <a:r>
              <a:rPr lang="en-GB" dirty="0" err="1">
                <a:latin typeface="Kruti Dev"/>
              </a:rPr>
              <a:t>ftEesnkjh</a:t>
            </a:r>
            <a:r>
              <a:rPr lang="en-GB" dirty="0">
                <a:latin typeface="Kruti Dev"/>
              </a:rPr>
              <a:t> </a:t>
            </a:r>
            <a:r>
              <a:rPr lang="en-GB" dirty="0" err="1">
                <a:latin typeface="Kruti Dev"/>
              </a:rPr>
              <a:t>gj</a:t>
            </a:r>
            <a:r>
              <a:rPr lang="en-GB" dirty="0">
                <a:latin typeface="Kruti Dev"/>
              </a:rPr>
              <a:t> </a:t>
            </a:r>
            <a:r>
              <a:rPr lang="en-GB" dirty="0" err="1">
                <a:latin typeface="Kruti Dev"/>
              </a:rPr>
              <a:t>O;fDr</a:t>
            </a:r>
            <a:r>
              <a:rPr lang="en-GB" dirty="0">
                <a:latin typeface="Kruti Dev"/>
              </a:rPr>
              <a:t> dh </a:t>
            </a:r>
            <a:r>
              <a:rPr lang="en-GB" dirty="0" err="1">
                <a:latin typeface="Kruti Dev"/>
              </a:rPr>
              <a:t>gS</a:t>
            </a:r>
            <a:r>
              <a:rPr lang="en-GB" dirty="0">
                <a:latin typeface="Kruti Dev"/>
              </a:rPr>
              <a:t>] </a:t>
            </a:r>
            <a:r>
              <a:rPr lang="en-GB" dirty="0" err="1">
                <a:latin typeface="Kruti Dev"/>
              </a:rPr>
              <a:t>ifjokj</a:t>
            </a:r>
            <a:r>
              <a:rPr lang="en-GB" dirty="0">
                <a:latin typeface="Kruti Dev"/>
              </a:rPr>
              <a:t> dh </a:t>
            </a:r>
            <a:r>
              <a:rPr lang="en-GB" dirty="0" err="1">
                <a:latin typeface="Kruti Dev"/>
              </a:rPr>
              <a:t>gS</a:t>
            </a:r>
            <a:r>
              <a:rPr lang="en-GB" dirty="0">
                <a:latin typeface="Kruti Dev"/>
              </a:rPr>
              <a:t>] </a:t>
            </a:r>
            <a:r>
              <a:rPr lang="en-GB" dirty="0" err="1">
                <a:latin typeface="Kruti Dev"/>
              </a:rPr>
              <a:t>lekt</a:t>
            </a:r>
            <a:r>
              <a:rPr lang="en-GB" dirty="0">
                <a:latin typeface="Kruti Dev"/>
              </a:rPr>
              <a:t> dh </a:t>
            </a:r>
            <a:r>
              <a:rPr lang="en-GB" dirty="0" err="1">
                <a:latin typeface="Kruti Dev"/>
              </a:rPr>
              <a:t>gS</a:t>
            </a:r>
            <a:r>
              <a:rPr lang="en-GB" dirty="0">
                <a:latin typeface="Kruti Dev"/>
              </a:rPr>
              <a:t> </a:t>
            </a:r>
            <a:r>
              <a:rPr lang="en-GB" dirty="0" err="1">
                <a:latin typeface="Kruti Dev"/>
              </a:rPr>
              <a:t>vkSj</a:t>
            </a:r>
            <a:r>
              <a:rPr lang="en-GB" dirty="0">
                <a:latin typeface="Kruti Dev"/>
              </a:rPr>
              <a:t> </a:t>
            </a:r>
            <a:r>
              <a:rPr lang="en-GB" dirty="0" err="1">
                <a:latin typeface="Kruti Dev"/>
              </a:rPr>
              <a:t>varr</a:t>
            </a:r>
            <a:r>
              <a:rPr lang="en-GB" dirty="0">
                <a:latin typeface="Kruti Dev"/>
              </a:rPr>
              <a:t>% </a:t>
            </a:r>
            <a:r>
              <a:rPr lang="en-GB" dirty="0" err="1">
                <a:latin typeface="Kruti Dev"/>
              </a:rPr>
              <a:t>jkT</a:t>
            </a:r>
            <a:r>
              <a:rPr lang="en-GB" dirty="0">
                <a:latin typeface="Kruti Dev"/>
              </a:rPr>
              <a:t>; dh </a:t>
            </a:r>
            <a:r>
              <a:rPr lang="en-GB" dirty="0" err="1">
                <a:latin typeface="Kruti Dev"/>
              </a:rPr>
              <a:t>gSA</a:t>
            </a:r>
            <a:endParaRPr lang="en-GB" dirty="0">
              <a:latin typeface="Kruti Dev"/>
            </a:endParaRPr>
          </a:p>
          <a:p>
            <a:pPr>
              <a:defRPr/>
            </a:pPr>
            <a:r>
              <a:rPr lang="en-GB" dirty="0" err="1">
                <a:latin typeface="Kruti Dev"/>
              </a:rPr>
              <a:t>lekt</a:t>
            </a:r>
            <a:r>
              <a:rPr lang="en-GB" dirty="0">
                <a:latin typeface="Kruti Dev"/>
              </a:rPr>
              <a:t> o </a:t>
            </a:r>
            <a:r>
              <a:rPr lang="en-GB" dirty="0" err="1">
                <a:latin typeface="Kruti Dev"/>
              </a:rPr>
              <a:t>jkT</a:t>
            </a:r>
            <a:r>
              <a:rPr lang="en-GB" dirty="0">
                <a:latin typeface="Kruti Dev"/>
              </a:rPr>
              <a:t>; </a:t>
            </a:r>
            <a:r>
              <a:rPr lang="en-GB" dirty="0" err="1">
                <a:latin typeface="Kruti Dev"/>
              </a:rPr>
              <a:t>esa</a:t>
            </a:r>
            <a:r>
              <a:rPr lang="en-GB" dirty="0">
                <a:latin typeface="Kruti Dev"/>
              </a:rPr>
              <a:t> </a:t>
            </a:r>
            <a:r>
              <a:rPr lang="en-GB" dirty="0" err="1">
                <a:latin typeface="Kruti Dev"/>
              </a:rPr>
              <a:t>U;k</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 </a:t>
            </a:r>
            <a:r>
              <a:rPr lang="en-GB" dirty="0" err="1">
                <a:latin typeface="Kruti Dev"/>
              </a:rPr>
              <a:t>dks</a:t>
            </a:r>
            <a:r>
              <a:rPr lang="en-GB" dirty="0">
                <a:latin typeface="Kruti Dev"/>
              </a:rPr>
              <a:t> </a:t>
            </a:r>
            <a:r>
              <a:rPr lang="en-GB" dirty="0" err="1">
                <a:latin typeface="Kruti Dev"/>
              </a:rPr>
              <a:t>lqfuf”pr</a:t>
            </a:r>
            <a:r>
              <a:rPr lang="en-GB" dirty="0">
                <a:latin typeface="Kruti Dev"/>
              </a:rPr>
              <a:t> </a:t>
            </a:r>
            <a:r>
              <a:rPr lang="en-GB" dirty="0" err="1">
                <a:latin typeface="Kruti Dev"/>
              </a:rPr>
              <a:t>djus</a:t>
            </a:r>
            <a:r>
              <a:rPr lang="en-GB" dirty="0">
                <a:latin typeface="Kruti Dev"/>
              </a:rPr>
              <a:t> dh </a:t>
            </a:r>
            <a:r>
              <a:rPr lang="en-GB" dirty="0" err="1">
                <a:latin typeface="Kruti Dev"/>
              </a:rPr>
              <a:t>ftEesnkjh</a:t>
            </a:r>
            <a:r>
              <a:rPr lang="en-GB" dirty="0">
                <a:latin typeface="Kruti Dev"/>
              </a:rPr>
              <a:t> “</a:t>
            </a:r>
            <a:r>
              <a:rPr lang="en-GB" dirty="0" err="1">
                <a:latin typeface="Kruti Dev"/>
              </a:rPr>
              <a:t>kklu&amp;iz”kklu</a:t>
            </a:r>
            <a:r>
              <a:rPr lang="en-GB" dirty="0">
                <a:latin typeface="Kruti Dev"/>
              </a:rPr>
              <a:t> dh </a:t>
            </a:r>
            <a:r>
              <a:rPr lang="en-GB" dirty="0" err="1">
                <a:latin typeface="Kruti Dev"/>
              </a:rPr>
              <a:t>gSA</a:t>
            </a:r>
            <a:endParaRPr lang="en-GB" dirty="0">
              <a:latin typeface="Kruti Dev"/>
            </a:endParaRPr>
          </a:p>
          <a:p>
            <a:pPr>
              <a:defRPr/>
            </a:pPr>
            <a:r>
              <a:rPr lang="en-GB" dirty="0" err="1">
                <a:latin typeface="Kruti Dev"/>
              </a:rPr>
              <a:t>jkT</a:t>
            </a:r>
            <a:r>
              <a:rPr lang="en-GB" dirty="0">
                <a:latin typeface="Kruti Dev"/>
              </a:rPr>
              <a:t>; </a:t>
            </a:r>
            <a:r>
              <a:rPr lang="en-GB" dirty="0" err="1">
                <a:latin typeface="Kruti Dev"/>
              </a:rPr>
              <a:t>esa</a:t>
            </a:r>
            <a:r>
              <a:rPr lang="en-GB" dirty="0">
                <a:latin typeface="Kruti Dev"/>
              </a:rPr>
              <a:t> </a:t>
            </a:r>
            <a:r>
              <a:rPr lang="en-GB" dirty="0" err="1">
                <a:latin typeface="Kruti Dev"/>
              </a:rPr>
              <a:t>vxj</a:t>
            </a:r>
            <a:r>
              <a:rPr lang="en-GB" dirty="0">
                <a:latin typeface="Kruti Dev"/>
              </a:rPr>
              <a:t> </a:t>
            </a:r>
            <a:r>
              <a:rPr lang="en-GB" dirty="0" err="1">
                <a:latin typeface="Kruti Dev"/>
              </a:rPr>
              <a:t>U;k</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 dh </a:t>
            </a:r>
            <a:r>
              <a:rPr lang="en-GB" dirty="0" err="1">
                <a:latin typeface="Kruti Dev"/>
              </a:rPr>
              <a:t>lqfuf”prrk</a:t>
            </a:r>
            <a:r>
              <a:rPr lang="en-GB" dirty="0">
                <a:latin typeface="Kruti Dev"/>
              </a:rPr>
              <a:t> u </a:t>
            </a:r>
            <a:r>
              <a:rPr lang="en-GB" dirty="0" err="1">
                <a:latin typeface="Kruti Dev"/>
              </a:rPr>
              <a:t>gks</a:t>
            </a:r>
            <a:r>
              <a:rPr lang="en-GB" dirty="0">
                <a:latin typeface="Kruti Dev"/>
              </a:rPr>
              <a:t> </a:t>
            </a:r>
            <a:r>
              <a:rPr lang="en-GB" dirty="0" err="1">
                <a:latin typeface="Kruti Dev"/>
              </a:rPr>
              <a:t>ik</a:t>
            </a:r>
            <a:r>
              <a:rPr lang="en-GB" dirty="0">
                <a:latin typeface="Kruti Dev"/>
              </a:rPr>
              <a:t>;] </a:t>
            </a:r>
            <a:r>
              <a:rPr lang="en-GB" dirty="0" err="1">
                <a:latin typeface="Kruti Dev"/>
              </a:rPr>
              <a:t>vogsyuk</a:t>
            </a:r>
            <a:r>
              <a:rPr lang="en-GB" dirty="0">
                <a:latin typeface="Kruti Dev"/>
              </a:rPr>
              <a:t> </a:t>
            </a:r>
            <a:r>
              <a:rPr lang="en-GB" dirty="0" err="1">
                <a:latin typeface="Kruti Dev"/>
              </a:rPr>
              <a:t>gks</a:t>
            </a:r>
            <a:r>
              <a:rPr lang="en-GB" dirty="0">
                <a:latin typeface="Kruti Dev"/>
              </a:rPr>
              <a:t>] </a:t>
            </a:r>
            <a:r>
              <a:rPr lang="en-GB" dirty="0" err="1">
                <a:latin typeface="Kruti Dev"/>
              </a:rPr>
              <a:t>foijhr</a:t>
            </a:r>
            <a:r>
              <a:rPr lang="en-GB" dirty="0">
                <a:latin typeface="Kruti Dev"/>
              </a:rPr>
              <a:t> </a:t>
            </a:r>
            <a:r>
              <a:rPr lang="en-GB" dirty="0" err="1">
                <a:latin typeface="Kruti Dev"/>
              </a:rPr>
              <a:t>gks</a:t>
            </a:r>
            <a:r>
              <a:rPr lang="en-GB" dirty="0">
                <a:latin typeface="Kruti Dev"/>
              </a:rPr>
              <a:t> </a:t>
            </a:r>
            <a:r>
              <a:rPr lang="en-GB" dirty="0" err="1">
                <a:latin typeface="Kruti Dev"/>
              </a:rPr>
              <a:t>rks</a:t>
            </a:r>
            <a:endParaRPr lang="en-GB" dirty="0">
              <a:latin typeface="Kruti Dev"/>
            </a:endParaRPr>
          </a:p>
          <a:p>
            <a:pPr>
              <a:defRPr/>
            </a:pPr>
            <a:r>
              <a:rPr lang="en-GB" dirty="0">
                <a:latin typeface="Kruti Dev"/>
              </a:rPr>
              <a:t>ml </a:t>
            </a:r>
            <a:r>
              <a:rPr lang="en-GB" dirty="0" err="1">
                <a:latin typeface="Kruti Dev"/>
              </a:rPr>
              <a:t>vU;k</a:t>
            </a:r>
            <a:r>
              <a:rPr lang="en-GB" dirty="0">
                <a:latin typeface="Kruti Dev"/>
              </a:rPr>
              <a:t>;] </a:t>
            </a:r>
            <a:r>
              <a:rPr lang="en-GB" dirty="0" err="1">
                <a:latin typeface="Kruti Dev"/>
              </a:rPr>
              <a:t>vlqj</a:t>
            </a:r>
            <a:r>
              <a:rPr lang="en-GB" dirty="0">
                <a:latin typeface="Kruti Dev"/>
              </a:rPr>
              <a:t>{</a:t>
            </a:r>
            <a:r>
              <a:rPr lang="en-GB" dirty="0" err="1">
                <a:latin typeface="Kruti Dev"/>
              </a:rPr>
              <a:t>kk</a:t>
            </a:r>
            <a:r>
              <a:rPr lang="en-GB" dirty="0">
                <a:latin typeface="Kruti Dev"/>
              </a:rPr>
              <a:t> </a:t>
            </a:r>
            <a:r>
              <a:rPr lang="en-GB" dirty="0" err="1">
                <a:latin typeface="Kruti Dev"/>
              </a:rPr>
              <a:t>dks</a:t>
            </a:r>
            <a:r>
              <a:rPr lang="en-GB" dirty="0">
                <a:latin typeface="Kruti Dev"/>
              </a:rPr>
              <a:t> </a:t>
            </a:r>
            <a:r>
              <a:rPr lang="en-GB" dirty="0" err="1">
                <a:latin typeface="Kruti Dev"/>
              </a:rPr>
              <a:t>jksdus</a:t>
            </a:r>
            <a:r>
              <a:rPr lang="en-GB" dirty="0">
                <a:latin typeface="Kruti Dev"/>
              </a:rPr>
              <a:t> dh </a:t>
            </a:r>
            <a:r>
              <a:rPr lang="en-GB" dirty="0" err="1">
                <a:latin typeface="Kruti Dev"/>
              </a:rPr>
              <a:t>ftEesnkjh</a:t>
            </a:r>
            <a:r>
              <a:rPr lang="en-GB" dirty="0">
                <a:latin typeface="Kruti Dev"/>
              </a:rPr>
              <a:t> </a:t>
            </a:r>
            <a:r>
              <a:rPr lang="en-GB" dirty="0" err="1">
                <a:latin typeface="Kruti Dev"/>
              </a:rPr>
              <a:t>U;k;ikfydk</a:t>
            </a:r>
            <a:r>
              <a:rPr lang="en-GB" dirty="0">
                <a:latin typeface="Kruti Dev"/>
              </a:rPr>
              <a:t> o </a:t>
            </a:r>
            <a:r>
              <a:rPr lang="en-GB" dirty="0" err="1">
                <a:latin typeface="Kruti Dev"/>
              </a:rPr>
              <a:t>iqfyl</a:t>
            </a:r>
            <a:r>
              <a:rPr lang="en-GB" dirty="0">
                <a:latin typeface="Kruti Dev"/>
              </a:rPr>
              <a:t> dh </a:t>
            </a:r>
            <a:r>
              <a:rPr lang="en-GB" dirty="0" err="1">
                <a:latin typeface="Kruti Dev"/>
              </a:rPr>
              <a:t>gSA</a:t>
            </a:r>
            <a:endParaRPr lang="en-GB" dirty="0">
              <a:latin typeface="Kruti Dev"/>
            </a:endParaRPr>
          </a:p>
          <a:p>
            <a:pPr>
              <a:defRPr/>
            </a:pPr>
            <a:r>
              <a:rPr lang="en-GB" dirty="0" err="1">
                <a:latin typeface="Kruti Dev"/>
              </a:rPr>
              <a:t>U;k</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 </a:t>
            </a:r>
            <a:r>
              <a:rPr lang="en-GB" dirty="0" err="1">
                <a:latin typeface="Kruti Dev"/>
              </a:rPr>
              <a:t>dks</a:t>
            </a:r>
            <a:r>
              <a:rPr lang="en-GB" dirty="0">
                <a:latin typeface="Kruti Dev"/>
              </a:rPr>
              <a:t> </a:t>
            </a:r>
            <a:r>
              <a:rPr lang="en-GB" dirty="0" err="1">
                <a:latin typeface="Kruti Dev"/>
              </a:rPr>
              <a:t>lqfuf”pr</a:t>
            </a:r>
            <a:r>
              <a:rPr lang="en-GB" dirty="0">
                <a:latin typeface="Kruti Dev"/>
              </a:rPr>
              <a:t> </a:t>
            </a:r>
            <a:r>
              <a:rPr lang="en-GB" dirty="0" err="1">
                <a:latin typeface="Kruti Dev"/>
              </a:rPr>
              <a:t>djus</a:t>
            </a:r>
            <a:r>
              <a:rPr lang="en-GB" dirty="0">
                <a:latin typeface="Kruti Dev"/>
              </a:rPr>
              <a:t> </a:t>
            </a:r>
            <a:r>
              <a:rPr lang="en-GB" dirty="0" err="1">
                <a:latin typeface="Kruti Dev"/>
              </a:rPr>
              <a:t>esa</a:t>
            </a:r>
            <a:r>
              <a:rPr lang="en-GB" dirty="0">
                <a:latin typeface="Kruti Dev"/>
              </a:rPr>
              <a:t> “</a:t>
            </a:r>
            <a:r>
              <a:rPr lang="en-GB" dirty="0" err="1">
                <a:latin typeface="Kruti Dev"/>
              </a:rPr>
              <a:t>kklu&amp;iz”kklu</a:t>
            </a:r>
            <a:r>
              <a:rPr lang="en-GB" dirty="0">
                <a:latin typeface="Kruti Dev"/>
              </a:rPr>
              <a:t> </a:t>
            </a:r>
            <a:r>
              <a:rPr lang="en-GB" dirty="0" err="1">
                <a:latin typeface="Kruti Dev"/>
              </a:rPr>
              <a:t>dk</a:t>
            </a:r>
            <a:r>
              <a:rPr lang="en-GB" dirty="0">
                <a:latin typeface="Kruti Dev"/>
              </a:rPr>
              <a:t> </a:t>
            </a:r>
            <a:r>
              <a:rPr lang="en-GB" dirty="0" err="1">
                <a:latin typeface="Kruti Dev"/>
              </a:rPr>
              <a:t>lg;ksx</a:t>
            </a:r>
            <a:r>
              <a:rPr lang="en-GB" dirty="0">
                <a:latin typeface="Kruti Dev"/>
              </a:rPr>
              <a:t> </a:t>
            </a:r>
            <a:r>
              <a:rPr lang="en-GB" dirty="0" err="1">
                <a:latin typeface="Kruti Dev"/>
              </a:rPr>
              <a:t>djus</a:t>
            </a:r>
            <a:r>
              <a:rPr lang="en-GB" dirty="0">
                <a:latin typeface="Kruti Dev"/>
              </a:rPr>
              <a:t> dh </a:t>
            </a:r>
            <a:r>
              <a:rPr lang="en-GB" dirty="0" err="1">
                <a:latin typeface="Kruti Dev"/>
              </a:rPr>
              <a:t>ftEesnkjh</a:t>
            </a:r>
            <a:r>
              <a:rPr lang="en-GB" dirty="0">
                <a:latin typeface="Kruti Dev"/>
              </a:rPr>
              <a:t> </a:t>
            </a:r>
            <a:r>
              <a:rPr lang="en-GB" dirty="0" err="1">
                <a:latin typeface="Kruti Dev"/>
              </a:rPr>
              <a:t>iqfyl</a:t>
            </a:r>
            <a:r>
              <a:rPr lang="en-GB" dirty="0">
                <a:latin typeface="Kruti Dev"/>
              </a:rPr>
              <a:t> dh </a:t>
            </a:r>
            <a:r>
              <a:rPr lang="en-GB" dirty="0" err="1">
                <a:latin typeface="Kruti Dev"/>
              </a:rPr>
              <a:t>gSA</a:t>
            </a:r>
            <a:endParaRPr lang="en-GB" dirty="0">
              <a:latin typeface="Kruti Dev"/>
            </a:endParaRPr>
          </a:p>
          <a:p>
            <a:pPr>
              <a:defRPr/>
            </a:pPr>
            <a:r>
              <a:rPr lang="en-GB" dirty="0" err="1">
                <a:latin typeface="Kruti Dev"/>
              </a:rPr>
              <a:t>U;k</a:t>
            </a:r>
            <a:r>
              <a:rPr lang="en-GB" dirty="0">
                <a:latin typeface="Kruti Dev"/>
              </a:rPr>
              <a:t>; </a:t>
            </a:r>
            <a:r>
              <a:rPr lang="en-GB" dirty="0" err="1">
                <a:latin typeface="Kruti Dev"/>
              </a:rPr>
              <a:t>D;k</a:t>
            </a:r>
            <a:r>
              <a:rPr lang="en-GB" dirty="0">
                <a:latin typeface="Kruti Dev"/>
              </a:rPr>
              <a:t> </a:t>
            </a:r>
            <a:r>
              <a:rPr lang="en-GB" dirty="0" err="1">
                <a:latin typeface="Kruti Dev"/>
              </a:rPr>
              <a:t>gS</a:t>
            </a:r>
            <a:r>
              <a:rPr lang="en-GB" dirty="0">
                <a:latin typeface="Kruti Dev"/>
              </a:rPr>
              <a:t>\&amp;</a:t>
            </a:r>
            <a:r>
              <a:rPr lang="en-GB" dirty="0" err="1">
                <a:latin typeface="Kruti Dev"/>
              </a:rPr>
              <a:t>bls</a:t>
            </a:r>
            <a:r>
              <a:rPr lang="en-GB" dirty="0">
                <a:latin typeface="Kruti Dev"/>
              </a:rPr>
              <a:t> le&gt;</a:t>
            </a:r>
            <a:r>
              <a:rPr lang="en-GB" dirty="0" err="1">
                <a:latin typeface="Kruti Dev"/>
              </a:rPr>
              <a:t>uk</a:t>
            </a:r>
            <a:r>
              <a:rPr lang="en-GB" dirty="0">
                <a:latin typeface="Kruti Dev"/>
              </a:rPr>
              <a:t> </a:t>
            </a:r>
            <a:r>
              <a:rPr lang="en-GB" dirty="0" err="1">
                <a:latin typeface="Kruti Dev"/>
              </a:rPr>
              <a:t>vko</a:t>
            </a:r>
            <a:r>
              <a:rPr lang="en-GB" dirty="0">
                <a:latin typeface="Kruti Dev"/>
              </a:rPr>
              <a:t>”;d </a:t>
            </a:r>
            <a:r>
              <a:rPr lang="en-GB" dirty="0" err="1">
                <a:latin typeface="Kruti Dev"/>
              </a:rPr>
              <a:t>gSA&amp;laca</a:t>
            </a:r>
            <a:r>
              <a:rPr lang="en-GB" dirty="0">
                <a:latin typeface="Kruti Dev"/>
              </a:rPr>
              <a:t>/k] </a:t>
            </a:r>
            <a:r>
              <a:rPr lang="en-GB" dirty="0" err="1">
                <a:latin typeface="Kruti Dev"/>
              </a:rPr>
              <a:t>Hkko</a:t>
            </a:r>
            <a:r>
              <a:rPr lang="en-GB" dirty="0">
                <a:latin typeface="Kruti Dev"/>
              </a:rPr>
              <a:t> </a:t>
            </a:r>
            <a:r>
              <a:rPr lang="en-GB" dirty="0" err="1">
                <a:latin typeface="Kruti Dev"/>
              </a:rPr>
              <a:t>ewY</a:t>
            </a:r>
            <a:r>
              <a:rPr lang="en-GB" dirty="0">
                <a:latin typeface="Kruti Dev"/>
              </a:rPr>
              <a:t>;&amp;</a:t>
            </a:r>
            <a:r>
              <a:rPr lang="en-GB" dirty="0" err="1">
                <a:latin typeface="Kruti Dev"/>
              </a:rPr>
              <a:t>fo”okl</a:t>
            </a:r>
            <a:r>
              <a:rPr lang="en-GB" dirty="0">
                <a:latin typeface="Kruti Dev"/>
              </a:rPr>
              <a:t>] </a:t>
            </a:r>
            <a:r>
              <a:rPr lang="en-GB" dirty="0" err="1">
                <a:latin typeface="Kruti Dev"/>
              </a:rPr>
              <a:t>lEeku</a:t>
            </a:r>
            <a:endParaRPr lang="en-GB" dirty="0">
              <a:latin typeface="Kruti Dev"/>
            </a:endParaRPr>
          </a:p>
          <a:p>
            <a:pPr>
              <a:defRPr/>
            </a:pPr>
            <a:r>
              <a:rPr lang="en-GB" dirty="0" err="1">
                <a:latin typeface="Kruti Dev"/>
              </a:rPr>
              <a:t>lqj</a:t>
            </a:r>
            <a:r>
              <a:rPr lang="en-GB" dirty="0">
                <a:latin typeface="Kruti Dev"/>
              </a:rPr>
              <a:t>{</a:t>
            </a:r>
            <a:r>
              <a:rPr lang="en-GB" dirty="0" err="1">
                <a:latin typeface="Kruti Dev"/>
              </a:rPr>
              <a:t>kk</a:t>
            </a:r>
            <a:r>
              <a:rPr lang="en-GB" dirty="0">
                <a:latin typeface="Kruti Dev"/>
              </a:rPr>
              <a:t> </a:t>
            </a:r>
            <a:r>
              <a:rPr lang="en-GB" dirty="0" err="1">
                <a:latin typeface="Kruti Dev"/>
              </a:rPr>
              <a:t>D;k</a:t>
            </a:r>
            <a:r>
              <a:rPr lang="en-GB" dirty="0">
                <a:latin typeface="Kruti Dev"/>
              </a:rPr>
              <a:t> </a:t>
            </a:r>
            <a:r>
              <a:rPr lang="en-GB" dirty="0" err="1">
                <a:latin typeface="Kruti Dev"/>
              </a:rPr>
              <a:t>gS</a:t>
            </a:r>
            <a:r>
              <a:rPr lang="en-GB" dirty="0">
                <a:latin typeface="Kruti Dev"/>
              </a:rPr>
              <a:t>\		&amp;</a:t>
            </a:r>
            <a:r>
              <a:rPr lang="en-GB" dirty="0" err="1">
                <a:latin typeface="Kruti Dev"/>
              </a:rPr>
              <a:t>ijLijiwjdrk</a:t>
            </a:r>
            <a:endParaRPr lang="en-GB" dirty="0">
              <a:latin typeface="Kruti Dev"/>
            </a:endParaRPr>
          </a:p>
          <a:p>
            <a:pPr>
              <a:defRPr/>
            </a:pPr>
            <a:r>
              <a:rPr lang="en-GB" dirty="0" err="1">
                <a:latin typeface="Kruti Dev"/>
              </a:rPr>
              <a:t>D;k</a:t>
            </a:r>
            <a:r>
              <a:rPr lang="en-GB" dirty="0">
                <a:latin typeface="Kruti Dev"/>
              </a:rPr>
              <a:t> </a:t>
            </a:r>
            <a:r>
              <a:rPr lang="en-GB" dirty="0" err="1">
                <a:latin typeface="Kruti Dev"/>
              </a:rPr>
              <a:t>gesa</a:t>
            </a:r>
            <a:r>
              <a:rPr lang="en-GB" dirty="0">
                <a:latin typeface="Kruti Dev"/>
              </a:rPr>
              <a:t> </a:t>
            </a:r>
            <a:r>
              <a:rPr lang="en-GB" dirty="0" err="1">
                <a:latin typeface="Kruti Dev"/>
              </a:rPr>
              <a:t>U;k</a:t>
            </a:r>
            <a:r>
              <a:rPr lang="en-GB" dirty="0">
                <a:latin typeface="Kruti Dev"/>
              </a:rPr>
              <a:t>; dh </a:t>
            </a:r>
            <a:r>
              <a:rPr lang="en-GB" dirty="0" err="1">
                <a:latin typeface="Kruti Dev"/>
              </a:rPr>
              <a:t>Li’Vrk</a:t>
            </a:r>
            <a:r>
              <a:rPr lang="en-GB" dirty="0">
                <a:latin typeface="Kruti Dev"/>
              </a:rPr>
              <a:t> </a:t>
            </a:r>
            <a:r>
              <a:rPr lang="en-GB" dirty="0" err="1">
                <a:latin typeface="Kruti Dev"/>
              </a:rPr>
              <a:t>gS</a:t>
            </a:r>
            <a:r>
              <a:rPr lang="en-GB" dirty="0">
                <a:latin typeface="Kruti Dev"/>
              </a:rPr>
              <a:t>\</a:t>
            </a:r>
          </a:p>
          <a:p>
            <a:pPr>
              <a:defRPr/>
            </a:pPr>
            <a:r>
              <a:rPr lang="en-GB" dirty="0" err="1">
                <a:latin typeface="Kruti Dev"/>
              </a:rPr>
              <a:t>D;k</a:t>
            </a:r>
            <a:r>
              <a:rPr lang="en-GB" dirty="0">
                <a:latin typeface="Kruti Dev"/>
              </a:rPr>
              <a:t> </a:t>
            </a:r>
            <a:r>
              <a:rPr lang="en-GB" dirty="0" err="1">
                <a:latin typeface="Kruti Dev"/>
              </a:rPr>
              <a:t>ge</a:t>
            </a:r>
            <a:r>
              <a:rPr lang="en-GB" dirty="0">
                <a:latin typeface="Kruti Dev"/>
              </a:rPr>
              <a:t> </a:t>
            </a:r>
            <a:r>
              <a:rPr lang="en-GB" dirty="0" err="1">
                <a:latin typeface="Kruti Dev"/>
              </a:rPr>
              <a:t>U;k;iwoZd</a:t>
            </a:r>
            <a:r>
              <a:rPr lang="en-GB" dirty="0">
                <a:latin typeface="Kruti Dev"/>
              </a:rPr>
              <a:t> </a:t>
            </a:r>
            <a:r>
              <a:rPr lang="en-GB" dirty="0" err="1">
                <a:latin typeface="Kruti Dev"/>
              </a:rPr>
              <a:t>th</a:t>
            </a:r>
            <a:r>
              <a:rPr lang="en-GB" dirty="0">
                <a:latin typeface="Kruti Dev"/>
              </a:rPr>
              <a:t> </a:t>
            </a:r>
            <a:r>
              <a:rPr lang="en-GB" dirty="0" err="1">
                <a:latin typeface="Kruti Dev"/>
              </a:rPr>
              <a:t>jgs</a:t>
            </a:r>
            <a:r>
              <a:rPr lang="en-GB" dirty="0">
                <a:latin typeface="Kruti Dev"/>
              </a:rPr>
              <a:t> </a:t>
            </a:r>
            <a:r>
              <a:rPr lang="en-GB" dirty="0" err="1">
                <a:latin typeface="Kruti Dev"/>
              </a:rPr>
              <a:t>gS</a:t>
            </a:r>
            <a:r>
              <a:rPr lang="en-GB" dirty="0">
                <a:latin typeface="Kruti Dev"/>
              </a:rPr>
              <a:t>	&amp;</a:t>
            </a:r>
            <a:r>
              <a:rPr lang="en-GB" dirty="0" err="1">
                <a:latin typeface="Kruti Dev"/>
              </a:rPr>
              <a:t>Lo;a</a:t>
            </a:r>
            <a:r>
              <a:rPr lang="en-GB" dirty="0">
                <a:latin typeface="Kruti Dev"/>
              </a:rPr>
              <a:t> </a:t>
            </a:r>
            <a:r>
              <a:rPr lang="en-GB" dirty="0" err="1">
                <a:latin typeface="Kruti Dev"/>
              </a:rPr>
              <a:t>esa</a:t>
            </a:r>
            <a:r>
              <a:rPr lang="en-GB" dirty="0">
                <a:latin typeface="Kruti Dev"/>
              </a:rPr>
              <a:t> </a:t>
            </a:r>
            <a:r>
              <a:rPr lang="en-GB" dirty="0" err="1">
                <a:latin typeface="Kruti Dev"/>
              </a:rPr>
              <a:t>lgh</a:t>
            </a:r>
            <a:r>
              <a:rPr lang="en-GB" dirty="0">
                <a:latin typeface="Kruti Dev"/>
              </a:rPr>
              <a:t> </a:t>
            </a:r>
            <a:r>
              <a:rPr lang="en-GB" dirty="0" err="1">
                <a:latin typeface="Kruti Dev"/>
              </a:rPr>
              <a:t>Hkko</a:t>
            </a:r>
            <a:r>
              <a:rPr lang="en-GB" dirty="0">
                <a:latin typeface="Kruti Dev"/>
              </a:rPr>
              <a:t> </a:t>
            </a:r>
            <a:r>
              <a:rPr lang="en-GB" dirty="0" err="1">
                <a:latin typeface="Kruti Dev"/>
              </a:rPr>
              <a:t>gS</a:t>
            </a:r>
            <a:endParaRPr lang="en-GB" dirty="0">
              <a:latin typeface="Kruti Dev"/>
            </a:endParaRPr>
          </a:p>
          <a:p>
            <a:pPr>
              <a:defRPr/>
            </a:pPr>
            <a:r>
              <a:rPr lang="en-GB" dirty="0" err="1">
                <a:latin typeface="Kruti Dev"/>
              </a:rPr>
              <a:t>ifjokj</a:t>
            </a:r>
            <a:r>
              <a:rPr lang="en-GB" dirty="0">
                <a:latin typeface="Kruti Dev"/>
              </a:rPr>
              <a:t> </a:t>
            </a:r>
            <a:r>
              <a:rPr lang="en-GB" dirty="0" err="1">
                <a:latin typeface="Kruti Dev"/>
              </a:rPr>
              <a:t>esa</a:t>
            </a:r>
            <a:r>
              <a:rPr lang="en-GB" dirty="0">
                <a:latin typeface="Kruti Dev"/>
              </a:rPr>
              <a:t> </a:t>
            </a:r>
            <a:r>
              <a:rPr lang="en-GB" dirty="0" err="1">
                <a:latin typeface="Kruti Dev"/>
              </a:rPr>
              <a:t>lgh</a:t>
            </a:r>
            <a:r>
              <a:rPr lang="en-GB" dirty="0">
                <a:latin typeface="Kruti Dev"/>
              </a:rPr>
              <a:t> </a:t>
            </a:r>
            <a:r>
              <a:rPr lang="en-GB" dirty="0" err="1">
                <a:latin typeface="Kruti Dev"/>
              </a:rPr>
              <a:t>Hkko</a:t>
            </a:r>
            <a:r>
              <a:rPr lang="en-GB" dirty="0">
                <a:latin typeface="Kruti Dev"/>
              </a:rPr>
              <a:t> </a:t>
            </a:r>
            <a:r>
              <a:rPr lang="en-GB" dirty="0" err="1">
                <a:latin typeface="Kruti Dev"/>
              </a:rPr>
              <a:t>gS</a:t>
            </a:r>
            <a:r>
              <a:rPr lang="en-GB" dirty="0">
                <a:latin typeface="Kruti Dev"/>
              </a:rPr>
              <a:t>] </a:t>
            </a:r>
            <a:r>
              <a:rPr lang="en-GB" dirty="0" err="1">
                <a:latin typeface="Kruti Dev"/>
              </a:rPr>
              <a:t>mldk</a:t>
            </a:r>
            <a:r>
              <a:rPr lang="en-GB" dirty="0">
                <a:latin typeface="Kruti Dev"/>
              </a:rPr>
              <a:t> </a:t>
            </a:r>
            <a:r>
              <a:rPr lang="en-GB" dirty="0" err="1">
                <a:latin typeface="Kruti Dev"/>
              </a:rPr>
              <a:t>fuokZg</a:t>
            </a:r>
            <a:r>
              <a:rPr lang="en-GB" dirty="0">
                <a:latin typeface="Kruti Dev"/>
              </a:rPr>
              <a:t> </a:t>
            </a:r>
            <a:r>
              <a:rPr lang="en-GB" dirty="0" err="1">
                <a:latin typeface="Kruti Dev"/>
              </a:rPr>
              <a:t>dj</a:t>
            </a:r>
            <a:r>
              <a:rPr lang="en-GB" dirty="0">
                <a:latin typeface="Kruti Dev"/>
              </a:rPr>
              <a:t> </a:t>
            </a:r>
            <a:r>
              <a:rPr lang="en-GB" dirty="0" err="1">
                <a:latin typeface="Kruti Dev"/>
              </a:rPr>
              <a:t>mHk</a:t>
            </a:r>
            <a:r>
              <a:rPr lang="en-GB" dirty="0">
                <a:latin typeface="Kruti Dev"/>
              </a:rPr>
              <a:t>;   </a:t>
            </a:r>
            <a:r>
              <a:rPr lang="en-GB" dirty="0" err="1">
                <a:latin typeface="Kruti Dev"/>
              </a:rPr>
              <a:t>lq</a:t>
            </a:r>
            <a:r>
              <a:rPr lang="en-GB" dirty="0">
                <a:latin typeface="Kruti Dev"/>
              </a:rPr>
              <a:t>[k </a:t>
            </a:r>
            <a:r>
              <a:rPr lang="en-GB" dirty="0" err="1">
                <a:latin typeface="Kruti Dev"/>
              </a:rPr>
              <a:t>gks</a:t>
            </a:r>
            <a:r>
              <a:rPr lang="en-GB" dirty="0">
                <a:latin typeface="Kruti Dev"/>
              </a:rPr>
              <a:t> </a:t>
            </a:r>
            <a:r>
              <a:rPr lang="en-GB" dirty="0" err="1">
                <a:latin typeface="Kruti Dev"/>
              </a:rPr>
              <a:t>jgk</a:t>
            </a:r>
            <a:r>
              <a:rPr lang="en-GB" dirty="0">
                <a:latin typeface="Kruti Dev"/>
              </a:rPr>
              <a:t> </a:t>
            </a:r>
            <a:r>
              <a:rPr lang="en-GB" dirty="0" err="1">
                <a:latin typeface="Kruti Dev"/>
              </a:rPr>
              <a:t>gS</a:t>
            </a:r>
            <a:r>
              <a:rPr lang="en-GB" dirty="0">
                <a:latin typeface="Kruti Dev"/>
              </a:rPr>
              <a:t>	</a:t>
            </a:r>
          </a:p>
          <a:p>
            <a:pPr>
              <a:defRPr/>
            </a:pPr>
            <a:r>
              <a:rPr lang="en-GB" dirty="0" err="1">
                <a:latin typeface="Kruti Dev"/>
              </a:rPr>
              <a:t>fe</a:t>
            </a:r>
            <a:r>
              <a:rPr lang="en-GB" dirty="0">
                <a:latin typeface="Kruti Dev"/>
              </a:rPr>
              <a:t>=</a:t>
            </a:r>
            <a:r>
              <a:rPr lang="en-GB" dirty="0" err="1">
                <a:latin typeface="Kruti Dev"/>
              </a:rPr>
              <a:t>ksa</a:t>
            </a:r>
            <a:r>
              <a:rPr lang="en-GB" dirty="0">
                <a:latin typeface="Kruti Dev"/>
              </a:rPr>
              <a:t> </a:t>
            </a:r>
            <a:r>
              <a:rPr lang="en-GB" dirty="0" err="1">
                <a:latin typeface="Kruti Dev"/>
              </a:rPr>
              <a:t>esa</a:t>
            </a:r>
            <a:r>
              <a:rPr lang="en-GB" dirty="0">
                <a:latin typeface="Kruti Dev"/>
              </a:rPr>
              <a:t>] </a:t>
            </a:r>
            <a:r>
              <a:rPr lang="en-GB" dirty="0" err="1">
                <a:latin typeface="Kruti Dev"/>
              </a:rPr>
              <a:t>lgdfeZ;ksa</a:t>
            </a:r>
            <a:r>
              <a:rPr lang="en-GB" dirty="0">
                <a:latin typeface="Kruti Dev"/>
              </a:rPr>
              <a:t> </a:t>
            </a:r>
            <a:r>
              <a:rPr lang="en-GB" dirty="0" err="1">
                <a:latin typeface="Kruti Dev"/>
              </a:rPr>
              <a:t>esa</a:t>
            </a:r>
            <a:r>
              <a:rPr lang="en-GB" dirty="0">
                <a:latin typeface="Kruti Dev"/>
              </a:rPr>
              <a:t> </a:t>
            </a:r>
            <a:r>
              <a:rPr lang="en-GB" dirty="0" err="1">
                <a:latin typeface="Kruti Dev"/>
              </a:rPr>
              <a:t>lgh</a:t>
            </a:r>
            <a:r>
              <a:rPr lang="en-GB" dirty="0">
                <a:latin typeface="Kruti Dev"/>
              </a:rPr>
              <a:t> </a:t>
            </a:r>
            <a:r>
              <a:rPr lang="en-GB" dirty="0" err="1">
                <a:latin typeface="Kruti Dev"/>
              </a:rPr>
              <a:t>Hkko</a:t>
            </a:r>
            <a:r>
              <a:rPr lang="en-GB" dirty="0">
                <a:latin typeface="Kruti Dev"/>
              </a:rPr>
              <a:t> </a:t>
            </a:r>
            <a:r>
              <a:rPr lang="en-GB" dirty="0" err="1">
                <a:latin typeface="Kruti Dev"/>
              </a:rPr>
              <a:t>gS</a:t>
            </a:r>
            <a:r>
              <a:rPr lang="en-GB" dirty="0">
                <a:latin typeface="Kruti Dev"/>
              </a:rPr>
              <a:t>] </a:t>
            </a:r>
            <a:r>
              <a:rPr lang="en-GB" dirty="0" err="1">
                <a:latin typeface="Kruti Dev"/>
              </a:rPr>
              <a:t>mldk</a:t>
            </a:r>
            <a:r>
              <a:rPr lang="en-GB" dirty="0">
                <a:latin typeface="Kruti Dev"/>
              </a:rPr>
              <a:t> </a:t>
            </a:r>
            <a:r>
              <a:rPr lang="en-GB" dirty="0" err="1">
                <a:latin typeface="Kruti Dev"/>
              </a:rPr>
              <a:t>fuokZg</a:t>
            </a:r>
            <a:r>
              <a:rPr lang="en-GB" dirty="0">
                <a:latin typeface="Kruti Dev"/>
              </a:rPr>
              <a:t> </a:t>
            </a:r>
            <a:r>
              <a:rPr lang="en-GB" dirty="0" err="1">
                <a:latin typeface="Kruti Dev"/>
              </a:rPr>
              <a:t>dj</a:t>
            </a:r>
            <a:r>
              <a:rPr lang="en-GB" dirty="0">
                <a:latin typeface="Kruti Dev"/>
              </a:rPr>
              <a:t> </a:t>
            </a:r>
            <a:r>
              <a:rPr lang="en-GB" dirty="0" err="1">
                <a:latin typeface="Kruti Dev"/>
              </a:rPr>
              <a:t>mHk</a:t>
            </a:r>
            <a:r>
              <a:rPr lang="en-GB" dirty="0">
                <a:latin typeface="Kruti Dev"/>
              </a:rPr>
              <a:t>;   </a:t>
            </a:r>
            <a:r>
              <a:rPr lang="en-GB" dirty="0" err="1">
                <a:latin typeface="Kruti Dev"/>
              </a:rPr>
              <a:t>lq</a:t>
            </a:r>
            <a:r>
              <a:rPr lang="en-GB" dirty="0">
                <a:latin typeface="Kruti Dev"/>
              </a:rPr>
              <a:t>[k </a:t>
            </a:r>
            <a:r>
              <a:rPr lang="en-GB" dirty="0" err="1">
                <a:latin typeface="Kruti Dev"/>
              </a:rPr>
              <a:t>gks</a:t>
            </a:r>
            <a:r>
              <a:rPr lang="en-GB" dirty="0">
                <a:latin typeface="Kruti Dev"/>
              </a:rPr>
              <a:t> </a:t>
            </a:r>
            <a:r>
              <a:rPr lang="en-GB" dirty="0" err="1">
                <a:latin typeface="Kruti Dev"/>
              </a:rPr>
              <a:t>jgk</a:t>
            </a:r>
            <a:r>
              <a:rPr lang="en-GB" dirty="0">
                <a:latin typeface="Kruti Dev"/>
              </a:rPr>
              <a:t> </a:t>
            </a:r>
            <a:r>
              <a:rPr lang="en-GB" dirty="0" err="1">
                <a:latin typeface="Kruti Dev"/>
              </a:rPr>
              <a:t>gS</a:t>
            </a:r>
            <a:endParaRPr lang="en-GB" dirty="0">
              <a:latin typeface="Kruti Dev"/>
            </a:endParaRPr>
          </a:p>
          <a:p>
            <a:pPr>
              <a:defRPr/>
            </a:pPr>
            <a:r>
              <a:rPr lang="en-GB" dirty="0">
                <a:latin typeface="Kruti Dev"/>
              </a:rPr>
              <a:t>						&amp;</a:t>
            </a:r>
            <a:r>
              <a:rPr lang="en-GB" dirty="0" err="1">
                <a:latin typeface="Kruti Dev"/>
              </a:rPr>
              <a:t>lekt</a:t>
            </a:r>
            <a:r>
              <a:rPr lang="en-GB" dirty="0">
                <a:latin typeface="Kruti Dev"/>
              </a:rPr>
              <a:t> </a:t>
            </a:r>
            <a:r>
              <a:rPr lang="en-GB" dirty="0" err="1">
                <a:latin typeface="Kruti Dev"/>
              </a:rPr>
              <a:t>esa</a:t>
            </a:r>
            <a:r>
              <a:rPr lang="en-GB" dirty="0">
                <a:latin typeface="Kruti Dev"/>
              </a:rPr>
              <a:t> </a:t>
            </a:r>
            <a:r>
              <a:rPr lang="en-GB" dirty="0" err="1">
                <a:latin typeface="Kruti Dev"/>
              </a:rPr>
              <a:t>U;k;iwoZd</a:t>
            </a:r>
            <a:r>
              <a:rPr lang="en-GB" dirty="0">
                <a:latin typeface="Kruti Dev"/>
              </a:rPr>
              <a:t> </a:t>
            </a:r>
            <a:r>
              <a:rPr lang="en-GB" dirty="0" err="1">
                <a:latin typeface="Kruti Dev"/>
              </a:rPr>
              <a:t>th</a:t>
            </a:r>
            <a:r>
              <a:rPr lang="en-GB" dirty="0">
                <a:latin typeface="Kruti Dev"/>
              </a:rPr>
              <a:t> </a:t>
            </a:r>
            <a:r>
              <a:rPr lang="en-GB" dirty="0" err="1">
                <a:latin typeface="Kruti Dev"/>
              </a:rPr>
              <a:t>ik</a:t>
            </a:r>
            <a:r>
              <a:rPr lang="en-GB" dirty="0">
                <a:latin typeface="Kruti Dev"/>
              </a:rPr>
              <a:t> </a:t>
            </a:r>
            <a:r>
              <a:rPr lang="en-GB" dirty="0" err="1">
                <a:latin typeface="Kruti Dev"/>
              </a:rPr>
              <a:t>jgs</a:t>
            </a:r>
            <a:r>
              <a:rPr lang="en-GB" dirty="0">
                <a:latin typeface="Kruti Dev"/>
              </a:rPr>
              <a:t> </a:t>
            </a:r>
            <a:r>
              <a:rPr lang="en-GB" dirty="0" err="1">
                <a:latin typeface="Kruti Dev"/>
              </a:rPr>
              <a:t>gSa</a:t>
            </a:r>
            <a:r>
              <a:rPr lang="en-GB" dirty="0">
                <a:latin typeface="Kruti Dev"/>
              </a:rPr>
              <a:t>\</a:t>
            </a:r>
          </a:p>
          <a:p>
            <a:pPr>
              <a:defRPr/>
            </a:pPr>
            <a:r>
              <a:rPr lang="en-GB" dirty="0">
                <a:latin typeface="Kruti Dev"/>
              </a:rPr>
              <a:t>						&amp;</a:t>
            </a:r>
            <a:r>
              <a:rPr lang="en-GB" dirty="0" err="1">
                <a:latin typeface="Kruti Dev"/>
              </a:rPr>
              <a:t>lekt</a:t>
            </a:r>
            <a:r>
              <a:rPr lang="en-GB" dirty="0">
                <a:latin typeface="Kruti Dev"/>
              </a:rPr>
              <a:t> </a:t>
            </a:r>
            <a:r>
              <a:rPr lang="en-GB" dirty="0" err="1">
                <a:latin typeface="Kruti Dev"/>
              </a:rPr>
              <a:t>esa</a:t>
            </a:r>
            <a:r>
              <a:rPr lang="en-GB" dirty="0">
                <a:latin typeface="Kruti Dev"/>
              </a:rPr>
              <a:t> </a:t>
            </a:r>
            <a:r>
              <a:rPr lang="en-GB" dirty="0" err="1">
                <a:latin typeface="Kruti Dev"/>
              </a:rPr>
              <a:t>vU;k</a:t>
            </a:r>
            <a:r>
              <a:rPr lang="en-GB" dirty="0">
                <a:latin typeface="Kruti Dev"/>
              </a:rPr>
              <a:t>; </a:t>
            </a:r>
            <a:r>
              <a:rPr lang="en-GB" dirty="0" err="1">
                <a:latin typeface="Kruti Dev"/>
              </a:rPr>
              <a:t>dks</a:t>
            </a:r>
            <a:r>
              <a:rPr lang="en-GB" dirty="0">
                <a:latin typeface="Kruti Dev"/>
              </a:rPr>
              <a:t> </a:t>
            </a:r>
            <a:r>
              <a:rPr lang="en-GB" dirty="0" err="1">
                <a:latin typeface="Kruti Dev"/>
              </a:rPr>
              <a:t>jksd</a:t>
            </a:r>
            <a:r>
              <a:rPr lang="en-GB" dirty="0">
                <a:latin typeface="Kruti Dev"/>
              </a:rPr>
              <a:t> </a:t>
            </a:r>
            <a:r>
              <a:rPr lang="en-GB" dirty="0" err="1">
                <a:latin typeface="Kruti Dev"/>
              </a:rPr>
              <a:t>ik</a:t>
            </a:r>
            <a:r>
              <a:rPr lang="en-GB" dirty="0">
                <a:latin typeface="Kruti Dev"/>
              </a:rPr>
              <a:t> </a:t>
            </a:r>
            <a:r>
              <a:rPr lang="en-GB" dirty="0" err="1">
                <a:latin typeface="Kruti Dev"/>
              </a:rPr>
              <a:t>jgs</a:t>
            </a:r>
            <a:r>
              <a:rPr lang="en-GB" dirty="0">
                <a:latin typeface="Kruti Dev"/>
              </a:rPr>
              <a:t> </a:t>
            </a:r>
            <a:r>
              <a:rPr lang="en-GB" dirty="0" err="1">
                <a:latin typeface="Kruti Dev"/>
              </a:rPr>
              <a:t>gSa</a:t>
            </a:r>
            <a:r>
              <a:rPr lang="en-GB" dirty="0">
                <a:latin typeface="Kruti Dev"/>
              </a:rPr>
              <a:t>\</a:t>
            </a:r>
          </a:p>
          <a:p>
            <a:pPr>
              <a:defRPr/>
            </a:pPr>
            <a:r>
              <a:rPr lang="en-GB" dirty="0">
                <a:latin typeface="Kruti Dev"/>
              </a:rPr>
              <a:t>	;</a:t>
            </a:r>
            <a:r>
              <a:rPr lang="en-GB" dirty="0" err="1">
                <a:latin typeface="Kruti Dev"/>
              </a:rPr>
              <a:t>gh</a:t>
            </a:r>
            <a:r>
              <a:rPr lang="en-GB" dirty="0">
                <a:latin typeface="Kruti Dev"/>
              </a:rPr>
              <a:t> </a:t>
            </a:r>
            <a:r>
              <a:rPr lang="en-GB" dirty="0" err="1">
                <a:latin typeface="Kruti Dev"/>
              </a:rPr>
              <a:t>lc</a:t>
            </a:r>
            <a:r>
              <a:rPr lang="en-GB" dirty="0">
                <a:latin typeface="Kruti Dev"/>
              </a:rPr>
              <a:t> </a:t>
            </a:r>
            <a:r>
              <a:rPr lang="en-GB" dirty="0" err="1">
                <a:latin typeface="Kruti Dev"/>
              </a:rPr>
              <a:t>iz”u</a:t>
            </a:r>
            <a:r>
              <a:rPr lang="en-GB" dirty="0">
                <a:latin typeface="Kruti Dev"/>
              </a:rPr>
              <a:t> </a:t>
            </a:r>
            <a:r>
              <a:rPr lang="en-GB" dirty="0" err="1">
                <a:latin typeface="Kruti Dev"/>
              </a:rPr>
              <a:t>lqj</a:t>
            </a:r>
            <a:r>
              <a:rPr lang="en-GB" dirty="0">
                <a:latin typeface="Kruti Dev"/>
              </a:rPr>
              <a:t>{</a:t>
            </a:r>
            <a:r>
              <a:rPr lang="en-GB" dirty="0" err="1">
                <a:latin typeface="Kruti Dev"/>
              </a:rPr>
              <a:t>kk</a:t>
            </a:r>
            <a:r>
              <a:rPr lang="en-GB" dirty="0">
                <a:latin typeface="Kruti Dev"/>
              </a:rPr>
              <a:t> </a:t>
            </a:r>
            <a:r>
              <a:rPr lang="en-GB" dirty="0" err="1">
                <a:latin typeface="Kruti Dev"/>
              </a:rPr>
              <a:t>dks</a:t>
            </a:r>
            <a:r>
              <a:rPr lang="en-GB" dirty="0">
                <a:latin typeface="Kruti Dev"/>
              </a:rPr>
              <a:t> </a:t>
            </a:r>
            <a:r>
              <a:rPr lang="en-GB" dirty="0" err="1">
                <a:latin typeface="Kruti Dev"/>
              </a:rPr>
              <a:t>ysdj</a:t>
            </a:r>
            <a:r>
              <a:rPr lang="en-GB" dirty="0">
                <a:latin typeface="Kruti Dev"/>
              </a:rPr>
              <a:t> </a:t>
            </a:r>
            <a:r>
              <a:rPr lang="en-GB" dirty="0" err="1">
                <a:latin typeface="Kruti Dev"/>
              </a:rPr>
              <a:t>Hkh</a:t>
            </a:r>
            <a:r>
              <a:rPr lang="en-GB" dirty="0">
                <a:latin typeface="Kruti Dev"/>
              </a:rPr>
              <a:t> </a:t>
            </a:r>
            <a:r>
              <a:rPr lang="en-GB" dirty="0" err="1">
                <a:latin typeface="Kruti Dev"/>
              </a:rPr>
              <a:t>gSaA</a:t>
            </a:r>
            <a:endParaRPr lang="en-GB" dirty="0">
              <a:latin typeface="Kruti Dev"/>
            </a:endParaRPr>
          </a:p>
          <a:p>
            <a:pPr>
              <a:defRPr/>
            </a:pPr>
            <a:endParaRPr lang="en-GB" dirty="0">
              <a:latin typeface="Kruti Dev"/>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93573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mention 2 types of economics</a:t>
            </a:r>
          </a:p>
          <a:p>
            <a:pPr marL="228600" indent="-228600">
              <a:buAutoNum type="arabicPeriod"/>
            </a:pPr>
            <a:r>
              <a:rPr lang="en-US" dirty="0"/>
              <a:t>take-take economics (I want to </a:t>
            </a:r>
            <a:r>
              <a:rPr lang="en-US" dirty="0" err="1"/>
              <a:t>maximise</a:t>
            </a:r>
            <a:r>
              <a:rPr lang="en-US" dirty="0"/>
              <a:t> my returns, you also want to </a:t>
            </a:r>
            <a:r>
              <a:rPr lang="en-US" dirty="0" err="1"/>
              <a:t>maximise</a:t>
            </a:r>
            <a:r>
              <a:rPr lang="en-US" dirty="0"/>
              <a:t> your return) – both are opposed to each other, in competition with each other</a:t>
            </a:r>
          </a:p>
          <a:p>
            <a:pPr marL="228600" indent="-228600">
              <a:buAutoNum type="arabicPeriod"/>
            </a:pPr>
            <a:r>
              <a:rPr lang="en-US" dirty="0"/>
              <a:t>Give-give economics (I want to give to you, like a mother to a child;, you also want to give to me, like a child to the mother) – both feel related to the other</a:t>
            </a:r>
          </a:p>
          <a:p>
            <a:pPr marL="0" indent="0">
              <a:buNone/>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Can give example for give-give economics: </a:t>
            </a:r>
            <a:r>
              <a:rPr lang="en-US" dirty="0" err="1"/>
              <a:t>jajmani</a:t>
            </a:r>
            <a:r>
              <a:rPr lang="en-US" dirty="0"/>
              <a:t> system, where the whole village was seen as a joint family and PF was simply distributed, not even exchanged</a:t>
            </a:r>
          </a:p>
          <a:p>
            <a:pPr marL="0" indent="0">
              <a:buNone/>
            </a:pPr>
            <a:endParaRPr lang="en-IN" dirty="0"/>
          </a:p>
        </p:txBody>
      </p:sp>
    </p:spTree>
    <p:extLst>
      <p:ext uri="{BB962C8B-B14F-4D97-AF65-F5344CB8AC3E}">
        <p14:creationId xmlns:p14="http://schemas.microsoft.com/office/powerpoint/2010/main" val="161890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06671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8079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202A28D-CB58-4FC5-A867-6450E27F98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F16601D5-2079-49E8-A096-F47359D5C5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Symbol" pitchFamily="18" charset="2"/>
              <a:buNone/>
              <a:defRPr/>
            </a:pPr>
            <a:r>
              <a:rPr lang="en-US" dirty="0"/>
              <a:t>Key point is that we will explore society = families </a:t>
            </a:r>
            <a:r>
              <a:rPr lang="en-US" dirty="0">
                <a:latin typeface="Arial" charset="0"/>
                <a:cs typeface="Arial" charset="0"/>
              </a:rPr>
              <a:t>living together, in a relationship of mutual fulfillment and making effort for a common human goal</a:t>
            </a:r>
            <a:endParaRPr lang="en-IN" dirty="0"/>
          </a:p>
        </p:txBody>
      </p:sp>
    </p:spTree>
    <p:extLst>
      <p:ext uri="{BB962C8B-B14F-4D97-AF65-F5344CB8AC3E}">
        <p14:creationId xmlns:p14="http://schemas.microsoft.com/office/powerpoint/2010/main" val="196147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i-IN" altLang="en-US" dirty="0"/>
              <a:t>समाज	= मानव का सम्पूर्ण प्रकृति के साथ परस्पर-पूरकता पूर्वक जीने का स्वरुप</a:t>
            </a:r>
            <a:endParaRPr lang="en-I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hi-IN" altLang="en-US" dirty="0">
                <a:ea typeface="Mangal" panose="00000400000000000000" pitchFamily="2"/>
              </a:rPr>
              <a:t>सार्वभौम मानवीय व्यवस्था का स्वरुप </a:t>
            </a:r>
            <a:endParaRPr lang="en-IN"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IN" altLang="en-US" dirty="0"/>
          </a:p>
          <a:p>
            <a:pPr>
              <a:lnSpc>
                <a:spcPct val="150000"/>
              </a:lnSpc>
              <a:buFont typeface="Symbol" pitchFamily="18" charset="2"/>
              <a:buNone/>
            </a:pPr>
            <a:r>
              <a:rPr lang="hi-IN" altLang="en-US" dirty="0"/>
              <a:t>मानव का प्रकृति की चारो अवस्थाओं के साथ परस्पर-पूरकता पूर्वक जीने का स्वरुप</a:t>
            </a:r>
          </a:p>
          <a:p>
            <a:pPr>
              <a:lnSpc>
                <a:spcPct val="150000"/>
              </a:lnSpc>
              <a:buFont typeface="Symbol" pitchFamily="18" charset="2"/>
              <a:buNone/>
            </a:pPr>
            <a:r>
              <a:rPr lang="hi-IN" altLang="en-US" dirty="0"/>
              <a:t>कार्यक्रम-</a:t>
            </a:r>
          </a:p>
          <a:p>
            <a:pPr>
              <a:lnSpc>
                <a:spcPct val="150000"/>
              </a:lnSpc>
              <a:buFont typeface="Symbol" pitchFamily="18" charset="2"/>
              <a:buNone/>
            </a:pPr>
            <a:endParaRPr lang="hi-IN" altLang="en-US" dirty="0"/>
          </a:p>
          <a:p>
            <a:pPr>
              <a:lnSpc>
                <a:spcPct val="150000"/>
              </a:lnSpc>
              <a:buFont typeface="Symbol" pitchFamily="18" charset="2"/>
              <a:buNone/>
            </a:pPr>
            <a:r>
              <a:rPr lang="hi-IN" altLang="en-US" dirty="0"/>
              <a:t>शिक्षा संस्कार-		जीवन में ज्ञान, समाधान सुनिश्चित करने हेतु</a:t>
            </a:r>
          </a:p>
          <a:p>
            <a:pPr>
              <a:lnSpc>
                <a:spcPct val="150000"/>
              </a:lnSpc>
              <a:buFont typeface="Symbol" pitchFamily="18" charset="2"/>
              <a:buNone/>
            </a:pPr>
            <a:r>
              <a:rPr lang="hi-IN" altLang="en-US" dirty="0"/>
              <a:t>स्वास्थ्य संयम-		शरीर के स्वास्थ्य &amp; तदनुकुल आहार,विहार की समझ हेतु</a:t>
            </a:r>
          </a:p>
          <a:p>
            <a:pPr>
              <a:lnSpc>
                <a:spcPct val="150000"/>
              </a:lnSpc>
              <a:buFont typeface="Symbol" pitchFamily="18" charset="2"/>
              <a:buNone/>
            </a:pPr>
            <a:r>
              <a:rPr lang="hi-IN" altLang="en-US" dirty="0"/>
              <a:t>उत्पादन-कार्य		शरीर के पोषण, संरक्षण (स्वास्थ्य के अर्थ में) एवं</a:t>
            </a:r>
          </a:p>
          <a:p>
            <a:pPr>
              <a:lnSpc>
                <a:spcPct val="150000"/>
              </a:lnSpc>
              <a:buFont typeface="Symbol" pitchFamily="18" charset="2"/>
              <a:buNone/>
            </a:pPr>
            <a:r>
              <a:rPr lang="hi-IN" altLang="en-US" dirty="0"/>
              <a:t>विनिमय-कोष		सदुपयोग के लिये आवश्यक सुविधा की प्राप्ति हेतु</a:t>
            </a:r>
          </a:p>
          <a:p>
            <a:pPr>
              <a:lnSpc>
                <a:spcPct val="150000"/>
              </a:lnSpc>
              <a:buFont typeface="Symbol" pitchFamily="18" charset="2"/>
              <a:buNone/>
            </a:pPr>
            <a:r>
              <a:rPr lang="hi-IN" altLang="en-US" dirty="0"/>
              <a:t>न्याय-सुरक्षा-		मानव का प्रकृति समग्र के साथ पूरकता के निर्वाह हेतु</a:t>
            </a:r>
          </a:p>
          <a:p>
            <a:pPr>
              <a:lnSpc>
                <a:spcPct val="150000"/>
              </a:lnSpc>
              <a:buFont typeface="Symbol" pitchFamily="18" charset="2"/>
              <a:buNone/>
            </a:pPr>
            <a:endParaRPr lang="hi-IN" altLang="en-US" dirty="0"/>
          </a:p>
          <a:p>
            <a:pPr>
              <a:lnSpc>
                <a:spcPct val="150000"/>
              </a:lnSpc>
              <a:buFont typeface="Symbol" pitchFamily="18" charset="2"/>
              <a:buNone/>
            </a:pPr>
            <a:r>
              <a:rPr lang="hi-IN" altLang="en-US" dirty="0"/>
              <a:t>अतः-	मन (जीवन), तन (शरीर), धन (सुविधा) का संवर्धन, संरक्षण, सदुपयोग</a:t>
            </a:r>
            <a:endParaRPr lang="en-IN" altLang="en-US" dirty="0"/>
          </a:p>
          <a:p>
            <a:endParaRPr lang="en-IN" dirty="0"/>
          </a:p>
        </p:txBody>
      </p:sp>
    </p:spTree>
    <p:extLst>
      <p:ext uri="{BB962C8B-B14F-4D97-AF65-F5344CB8AC3E}">
        <p14:creationId xmlns:p14="http://schemas.microsoft.com/office/powerpoint/2010/main" val="235090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pPr marL="228600" indent="-228600">
              <a:buAutoNum type="arabicPeriod"/>
            </a:pPr>
            <a:r>
              <a:rPr lang="en-US" dirty="0"/>
              <a:t>Proposal of these 4 human goals – are these naturally acceptable, then ask the other questions</a:t>
            </a:r>
          </a:p>
          <a:p>
            <a:pPr marL="228600" indent="-228600">
              <a:buAutoNum type="arabicPeriod"/>
            </a:pPr>
            <a:r>
              <a:rPr lang="en-US" dirty="0"/>
              <a:t>Ask the last </a:t>
            </a:r>
            <a:r>
              <a:rPr lang="en-US" dirty="0" err="1"/>
              <a:t>qs</a:t>
            </a:r>
            <a:r>
              <a:rPr lang="en-US" dirty="0"/>
              <a:t>. about the sequence in which these goals can be fulfilled – spend some time on the sequence</a:t>
            </a:r>
          </a:p>
          <a:p>
            <a:endParaRPr lang="en-IN" dirty="0"/>
          </a:p>
        </p:txBody>
      </p:sp>
    </p:spTree>
    <p:extLst>
      <p:ext uri="{BB962C8B-B14F-4D97-AF65-F5344CB8AC3E}">
        <p14:creationId xmlns:p14="http://schemas.microsoft.com/office/powerpoint/2010/main" val="22918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is that most of the problems we see around us are due to lack of clarity of human goal. </a:t>
            </a:r>
          </a:p>
          <a:p>
            <a:endParaRPr lang="en-US" dirty="0"/>
          </a:p>
          <a:p>
            <a:r>
              <a:rPr lang="en-US" dirty="0"/>
              <a:t>We don’t have to harp on the specific problems - Let participants explore the current state. </a:t>
            </a:r>
          </a:p>
          <a:p>
            <a:r>
              <a:rPr lang="en-US" dirty="0"/>
              <a:t>Don’t spend too much time on this slide</a:t>
            </a:r>
            <a:endParaRPr lang="en-IN" dirty="0"/>
          </a:p>
        </p:txBody>
      </p:sp>
    </p:spTree>
    <p:extLst>
      <p:ext uri="{BB962C8B-B14F-4D97-AF65-F5344CB8AC3E}">
        <p14:creationId xmlns:p14="http://schemas.microsoft.com/office/powerpoint/2010/main" val="22786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passing reference. </a:t>
            </a:r>
            <a:r>
              <a:rPr lang="en-US" dirty="0" err="1"/>
              <a:t>Dont</a:t>
            </a:r>
            <a:r>
              <a:rPr lang="en-US" dirty="0"/>
              <a:t> dwell on this slide</a:t>
            </a:r>
            <a:endParaRPr lang="en-IN" dirty="0"/>
          </a:p>
        </p:txBody>
      </p:sp>
    </p:spTree>
    <p:extLst>
      <p:ext uri="{BB962C8B-B14F-4D97-AF65-F5344CB8AC3E}">
        <p14:creationId xmlns:p14="http://schemas.microsoft.com/office/powerpoint/2010/main" val="372107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dwell on this slide</a:t>
            </a:r>
            <a:endParaRPr lang="en-IN" dirty="0"/>
          </a:p>
        </p:txBody>
      </p:sp>
    </p:spTree>
    <p:extLst>
      <p:ext uri="{BB962C8B-B14F-4D97-AF65-F5344CB8AC3E}">
        <p14:creationId xmlns:p14="http://schemas.microsoft.com/office/powerpoint/2010/main" val="1751659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5 sets of systems or dimensions briefly – we will detail them as we proceed</a:t>
            </a:r>
            <a:endParaRPr lang="en-IN" dirty="0"/>
          </a:p>
        </p:txBody>
      </p:sp>
    </p:spTree>
    <p:extLst>
      <p:ext uri="{BB962C8B-B14F-4D97-AF65-F5344CB8AC3E}">
        <p14:creationId xmlns:p14="http://schemas.microsoft.com/office/powerpoint/2010/main" val="316282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Connect the specific goal with each system or dimension. May include sone detail of each dimension, but we will elaborate them further as we proceed</a:t>
            </a:r>
            <a:endParaRPr lang="en-IN" dirty="0"/>
          </a:p>
          <a:p>
            <a:endParaRPr lang="en-IN" dirty="0"/>
          </a:p>
        </p:txBody>
      </p:sp>
    </p:spTree>
    <p:extLst>
      <p:ext uri="{BB962C8B-B14F-4D97-AF65-F5344CB8AC3E}">
        <p14:creationId xmlns:p14="http://schemas.microsoft.com/office/powerpoint/2010/main" val="3704347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ACTIVITY%20-%20Right%20Here%20Right%20Now.pp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BE33D2A-4945-4E01-A5EB-C8C22CF0FF1C}"/>
              </a:ext>
            </a:extLst>
          </p:cNvPr>
          <p:cNvSpPr>
            <a:spLocks noGrp="1"/>
          </p:cNvSpPr>
          <p:nvPr>
            <p:ph type="subTitle" idx="1"/>
          </p:nvPr>
        </p:nvSpPr>
        <p:spPr/>
        <p:txBody>
          <a:bodyPr/>
          <a:lstStyle/>
          <a:p>
            <a:endParaRPr lang="en-IN"/>
          </a:p>
        </p:txBody>
      </p:sp>
      <p:sp>
        <p:nvSpPr>
          <p:cNvPr id="18435" name="Title 3">
            <a:extLst>
              <a:ext uri="{FF2B5EF4-FFF2-40B4-BE49-F238E27FC236}">
                <a16:creationId xmlns:a16="http://schemas.microsoft.com/office/drawing/2014/main" id="{EEF8133B-80E9-4CE8-9117-90DBCFBD777C}"/>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17</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Understanding Harmony in the Society</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2EC48B1-DF70-4307-BA19-89131AC1266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p>
        </p:txBody>
      </p:sp>
      <p:sp>
        <p:nvSpPr>
          <p:cNvPr id="29699" name="Text Placeholder 1">
            <a:extLst>
              <a:ext uri="{FF2B5EF4-FFF2-40B4-BE49-F238E27FC236}">
                <a16:creationId xmlns:a16="http://schemas.microsoft.com/office/drawing/2014/main" id="{8EF874E6-0AD0-45FD-B8A2-5849B829A608}"/>
              </a:ext>
            </a:extLst>
          </p:cNvPr>
          <p:cNvSpPr>
            <a:spLocks noGrp="1" noChangeArrowheads="1"/>
          </p:cNvSpPr>
          <p:nvPr>
            <p:ph type="body" sz="quarter" idx="13"/>
          </p:nvPr>
        </p:nvSpPr>
        <p:spPr bwMode="auto">
          <a:xfrm>
            <a:off x="0" y="609600"/>
            <a:ext cx="2735263"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How much of your imagination is about these naturally acceptable human goals, how to achieve them; and slowly transition from present society to a human society?</a:t>
            </a:r>
          </a:p>
          <a:p>
            <a:pPr marL="0" indent="0">
              <a:buFont typeface="Symbol" pitchFamily="18" charset="2"/>
              <a:buNone/>
            </a:pPr>
            <a:endParaRPr altLang="en-US"/>
          </a:p>
          <a:p>
            <a:pPr marL="0" indent="0">
              <a:buFont typeface="Symbol" pitchFamily="18" charset="2"/>
              <a:buNone/>
            </a:pPr>
            <a:r>
              <a:rPr altLang="en-US"/>
              <a:t>And how much of your imagination is about the problems in the present society and how to manage in it?</a:t>
            </a:r>
            <a:endParaRPr lang="en-IN" altLang="en-US"/>
          </a:p>
        </p:txBody>
      </p:sp>
      <p:sp>
        <p:nvSpPr>
          <p:cNvPr id="29700" name="Text Box 10">
            <a:extLst>
              <a:ext uri="{FF2B5EF4-FFF2-40B4-BE49-F238E27FC236}">
                <a16:creationId xmlns:a16="http://schemas.microsoft.com/office/drawing/2014/main" id="{2F2D9753-D91D-4472-A71C-23A858C21FF9}"/>
              </a:ext>
            </a:extLst>
          </p:cNvPr>
          <p:cNvSpPr txBox="1">
            <a:spLocks noChangeArrowheads="1"/>
          </p:cNvSpPr>
          <p:nvPr/>
        </p:nvSpPr>
        <p:spPr bwMode="auto">
          <a:xfrm>
            <a:off x="10058400" y="3505200"/>
            <a:ext cx="220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FF0000"/>
                </a:solidFill>
              </a:rPr>
              <a:t>COMPETENCE</a:t>
            </a:r>
          </a:p>
          <a:p>
            <a:pPr eaLnBrk="1" hangingPunct="1">
              <a:spcAft>
                <a:spcPts val="1000"/>
              </a:spcAft>
            </a:pPr>
            <a:r>
              <a:rPr lang="en-US" altLang="en-US" sz="2000" b="1">
                <a:solidFill>
                  <a:srgbClr val="FF0000"/>
                </a:solidFill>
              </a:rPr>
              <a:t>What You Are</a:t>
            </a:r>
          </a:p>
        </p:txBody>
      </p:sp>
      <p:grpSp>
        <p:nvGrpSpPr>
          <p:cNvPr id="29701" name="Group 45">
            <a:extLst>
              <a:ext uri="{FF2B5EF4-FFF2-40B4-BE49-F238E27FC236}">
                <a16:creationId xmlns:a16="http://schemas.microsoft.com/office/drawing/2014/main" id="{307BEDC5-AB71-4517-8560-1B8BA1A24FC9}"/>
              </a:ext>
            </a:extLst>
          </p:cNvPr>
          <p:cNvGrpSpPr>
            <a:grpSpLocks/>
          </p:cNvGrpSpPr>
          <p:nvPr/>
        </p:nvGrpSpPr>
        <p:grpSpPr bwMode="auto">
          <a:xfrm>
            <a:off x="9601200" y="4876800"/>
            <a:ext cx="2667000" cy="1336675"/>
            <a:chOff x="6324600" y="4988560"/>
            <a:chExt cx="2667000" cy="1336040"/>
          </a:xfrm>
        </p:grpSpPr>
        <p:sp>
          <p:nvSpPr>
            <p:cNvPr id="29716" name="Text Box 13">
              <a:extLst>
                <a:ext uri="{FF2B5EF4-FFF2-40B4-BE49-F238E27FC236}">
                  <a16:creationId xmlns:a16="http://schemas.microsoft.com/office/drawing/2014/main" id="{57E49DE2-F655-44B0-92E0-43BF254CD363}"/>
                </a:ext>
              </a:extLst>
            </p:cNvPr>
            <p:cNvSpPr txBox="1">
              <a:spLocks noChangeArrowheads="1"/>
            </p:cNvSpPr>
            <p:nvPr/>
          </p:nvSpPr>
          <p:spPr bwMode="auto">
            <a:xfrm>
              <a:off x="7124700" y="5168900"/>
              <a:ext cx="18669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Sensation</a:t>
              </a:r>
            </a:p>
            <a:p>
              <a:pPr eaLnBrk="1" hangingPunct="1">
                <a:spcAft>
                  <a:spcPts val="1000"/>
                </a:spcAft>
              </a:pPr>
              <a:r>
                <a:rPr lang="en-US" altLang="en-US" sz="2800">
                  <a:solidFill>
                    <a:srgbClr val="1E00AA"/>
                  </a:solidFill>
                  <a:latin typeface="Kruti Dev 010" pitchFamily="2" charset="0"/>
                </a:rPr>
                <a:t>Lakosnuk</a:t>
              </a:r>
            </a:p>
            <a:p>
              <a:pPr eaLnBrk="1" hangingPunct="1">
                <a:spcAft>
                  <a:spcPts val="1000"/>
                </a:spcAft>
              </a:pPr>
              <a:endParaRPr lang="en-US" altLang="en-US" sz="1600">
                <a:solidFill>
                  <a:srgbClr val="002060"/>
                </a:solidFill>
                <a:latin typeface="Kruti Dev 010" pitchFamily="2" charset="0"/>
              </a:endParaRPr>
            </a:p>
            <a:p>
              <a:pPr eaLnBrk="1" hangingPunct="1"/>
              <a:endParaRPr lang="en-US" altLang="en-US"/>
            </a:p>
          </p:txBody>
        </p:sp>
        <p:cxnSp>
          <p:nvCxnSpPr>
            <p:cNvPr id="29717" name="AutoShape 14">
              <a:extLst>
                <a:ext uri="{FF2B5EF4-FFF2-40B4-BE49-F238E27FC236}">
                  <a16:creationId xmlns:a16="http://schemas.microsoft.com/office/drawing/2014/main" id="{3F9ADE6A-D5C4-41B4-981C-B02EB4001EDE}"/>
                </a:ext>
              </a:extLst>
            </p:cNvPr>
            <p:cNvCxnSpPr>
              <a:cxnSpLocks noChangeShapeType="1"/>
            </p:cNvCxnSpPr>
            <p:nvPr/>
          </p:nvCxnSpPr>
          <p:spPr bwMode="auto">
            <a:xfrm flipV="1">
              <a:off x="6324600" y="4988560"/>
              <a:ext cx="0" cy="37306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9718" name="AutoShape 11">
              <a:extLst>
                <a:ext uri="{FF2B5EF4-FFF2-40B4-BE49-F238E27FC236}">
                  <a16:creationId xmlns:a16="http://schemas.microsoft.com/office/drawing/2014/main" id="{CB2574EE-32B9-435B-AA6D-A65601687AEE}"/>
                </a:ext>
              </a:extLst>
            </p:cNvPr>
            <p:cNvCxnSpPr>
              <a:cxnSpLocks noChangeShapeType="1"/>
            </p:cNvCxnSpPr>
            <p:nvPr/>
          </p:nvCxnSpPr>
          <p:spPr bwMode="auto">
            <a:xfrm>
              <a:off x="6324600" y="5367972"/>
              <a:ext cx="838200" cy="1588"/>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9" name="Oval 4">
              <a:extLst>
                <a:ext uri="{FF2B5EF4-FFF2-40B4-BE49-F238E27FC236}">
                  <a16:creationId xmlns:a16="http://schemas.microsoft.com/office/drawing/2014/main" id="{4899376C-11AB-44DE-B732-F5CCCC9E54C2}"/>
                </a:ext>
              </a:extLst>
            </p:cNvPr>
            <p:cNvSpPr/>
            <p:nvPr/>
          </p:nvSpPr>
          <p:spPr bwMode="auto">
            <a:xfrm>
              <a:off x="6705600" y="5182143"/>
              <a:ext cx="457200" cy="3808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2</a:t>
              </a:r>
            </a:p>
          </p:txBody>
        </p:sp>
      </p:grpSp>
      <p:grpSp>
        <p:nvGrpSpPr>
          <p:cNvPr id="29702" name="Group 46">
            <a:extLst>
              <a:ext uri="{FF2B5EF4-FFF2-40B4-BE49-F238E27FC236}">
                <a16:creationId xmlns:a16="http://schemas.microsoft.com/office/drawing/2014/main" id="{E8F619E2-35FE-4A27-B20C-3158E7F91848}"/>
              </a:ext>
            </a:extLst>
          </p:cNvPr>
          <p:cNvGrpSpPr>
            <a:grpSpLocks/>
          </p:cNvGrpSpPr>
          <p:nvPr/>
        </p:nvGrpSpPr>
        <p:grpSpPr bwMode="auto">
          <a:xfrm>
            <a:off x="9218613" y="457200"/>
            <a:ext cx="2820987" cy="2286000"/>
            <a:chOff x="6323806" y="762000"/>
            <a:chExt cx="2820194" cy="2286000"/>
          </a:xfrm>
        </p:grpSpPr>
        <p:sp>
          <p:nvSpPr>
            <p:cNvPr id="29712" name="Text Box 10">
              <a:extLst>
                <a:ext uri="{FF2B5EF4-FFF2-40B4-BE49-F238E27FC236}">
                  <a16:creationId xmlns:a16="http://schemas.microsoft.com/office/drawing/2014/main" id="{3FF06BCF-0CF8-4D2D-A4E8-29CEF5148EC5}"/>
                </a:ext>
              </a:extLst>
            </p:cNvPr>
            <p:cNvSpPr txBox="1">
              <a:spLocks noChangeArrowheads="1"/>
            </p:cNvSpPr>
            <p:nvPr/>
          </p:nvSpPr>
          <p:spPr bwMode="auto">
            <a:xfrm>
              <a:off x="7165975" y="762000"/>
              <a:ext cx="19780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endParaRPr lang="en-US" altLang="en-US" sz="2000" b="1">
                <a:solidFill>
                  <a:srgbClr val="FF0000"/>
                </a:solidFill>
              </a:endParaRPr>
            </a:p>
          </p:txBody>
        </p:sp>
        <p:cxnSp>
          <p:nvCxnSpPr>
            <p:cNvPr id="29713" name="AutoShape 11">
              <a:extLst>
                <a:ext uri="{FF2B5EF4-FFF2-40B4-BE49-F238E27FC236}">
                  <a16:creationId xmlns:a16="http://schemas.microsoft.com/office/drawing/2014/main" id="{C6A4ACB0-3B8C-4E7E-91E3-789742A30BAD}"/>
                </a:ext>
              </a:extLst>
            </p:cNvPr>
            <p:cNvCxnSpPr>
              <a:cxnSpLocks noChangeShapeType="1"/>
              <a:endCxn id="14" idx="6"/>
            </p:cNvCxnSpPr>
            <p:nvPr/>
          </p:nvCxnSpPr>
          <p:spPr bwMode="auto">
            <a:xfrm>
              <a:off x="6324600" y="2132806"/>
              <a:ext cx="762579" cy="18257"/>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9714" name="AutoShape 12">
              <a:extLst>
                <a:ext uri="{FF2B5EF4-FFF2-40B4-BE49-F238E27FC236}">
                  <a16:creationId xmlns:a16="http://schemas.microsoft.com/office/drawing/2014/main" id="{2B6B660F-9D89-4E3A-B946-8E93F79C1955}"/>
                </a:ext>
              </a:extLst>
            </p:cNvPr>
            <p:cNvCxnSpPr>
              <a:cxnSpLocks noChangeShapeType="1"/>
            </p:cNvCxnSpPr>
            <p:nvPr/>
          </p:nvCxnSpPr>
          <p:spPr bwMode="auto">
            <a:xfrm rot="5400000">
              <a:off x="5867400" y="2590006"/>
              <a:ext cx="914400" cy="1588"/>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4" name="Oval 4">
              <a:extLst>
                <a:ext uri="{FF2B5EF4-FFF2-40B4-BE49-F238E27FC236}">
                  <a16:creationId xmlns:a16="http://schemas.microsoft.com/office/drawing/2014/main" id="{10E56CD1-32F0-4C43-A034-D90B949042A6}"/>
                </a:ext>
              </a:extLst>
            </p:cNvPr>
            <p:cNvSpPr/>
            <p:nvPr/>
          </p:nvSpPr>
          <p:spPr bwMode="auto">
            <a:xfrm>
              <a:off x="6630107" y="1960563"/>
              <a:ext cx="457071"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3</a:t>
              </a:r>
            </a:p>
          </p:txBody>
        </p:sp>
      </p:grpSp>
      <p:grpSp>
        <p:nvGrpSpPr>
          <p:cNvPr id="29703" name="Group 47">
            <a:extLst>
              <a:ext uri="{FF2B5EF4-FFF2-40B4-BE49-F238E27FC236}">
                <a16:creationId xmlns:a16="http://schemas.microsoft.com/office/drawing/2014/main" id="{521FE6E6-1A73-4CD6-9A4A-7B0A7D9114BD}"/>
              </a:ext>
            </a:extLst>
          </p:cNvPr>
          <p:cNvGrpSpPr>
            <a:grpSpLocks/>
          </p:cNvGrpSpPr>
          <p:nvPr/>
        </p:nvGrpSpPr>
        <p:grpSpPr bwMode="auto">
          <a:xfrm>
            <a:off x="2895600" y="2209800"/>
            <a:ext cx="5259388" cy="838200"/>
            <a:chOff x="0" y="2209800"/>
            <a:chExt cx="5259388" cy="838200"/>
          </a:xfrm>
        </p:grpSpPr>
        <p:sp>
          <p:nvSpPr>
            <p:cNvPr id="29708" name="Text Box 7">
              <a:extLst>
                <a:ext uri="{FF2B5EF4-FFF2-40B4-BE49-F238E27FC236}">
                  <a16:creationId xmlns:a16="http://schemas.microsoft.com/office/drawing/2014/main" id="{9E1B7739-9C86-4620-8B09-3B2C0C9A7BF6}"/>
                </a:ext>
              </a:extLst>
            </p:cNvPr>
            <p:cNvSpPr txBox="1">
              <a:spLocks noChangeArrowheads="1"/>
            </p:cNvSpPr>
            <p:nvPr/>
          </p:nvSpPr>
          <p:spPr bwMode="auto">
            <a:xfrm>
              <a:off x="0" y="2209800"/>
              <a:ext cx="198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Preconditioning</a:t>
              </a:r>
            </a:p>
            <a:p>
              <a:pPr eaLnBrk="1" hangingPunct="1">
                <a:spcAft>
                  <a:spcPts val="1000"/>
                </a:spcAft>
              </a:pPr>
              <a:r>
                <a:rPr lang="en-US" altLang="en-US" sz="2800">
                  <a:solidFill>
                    <a:srgbClr val="1E00AA"/>
                  </a:solidFill>
                  <a:latin typeface="Kruti Dev 010" pitchFamily="2" charset="0"/>
                </a:rPr>
                <a:t>ekU;rk</a:t>
              </a:r>
            </a:p>
          </p:txBody>
        </p:sp>
        <p:cxnSp>
          <p:nvCxnSpPr>
            <p:cNvPr id="29709" name="AutoShape 8">
              <a:extLst>
                <a:ext uri="{FF2B5EF4-FFF2-40B4-BE49-F238E27FC236}">
                  <a16:creationId xmlns:a16="http://schemas.microsoft.com/office/drawing/2014/main" id="{153272F8-3510-4B02-8B48-AD0B64AD2274}"/>
                </a:ext>
              </a:extLst>
            </p:cNvPr>
            <p:cNvCxnSpPr>
              <a:cxnSpLocks noChangeShapeType="1"/>
            </p:cNvCxnSpPr>
            <p:nvPr/>
          </p:nvCxnSpPr>
          <p:spPr bwMode="auto">
            <a:xfrm>
              <a:off x="2057400" y="2438400"/>
              <a:ext cx="3200400" cy="1"/>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9710" name="AutoShape 9">
              <a:extLst>
                <a:ext uri="{FF2B5EF4-FFF2-40B4-BE49-F238E27FC236}">
                  <a16:creationId xmlns:a16="http://schemas.microsoft.com/office/drawing/2014/main" id="{99B0FDFD-2B25-4A42-8F32-867A3CF80F4A}"/>
                </a:ext>
              </a:extLst>
            </p:cNvPr>
            <p:cNvCxnSpPr>
              <a:cxnSpLocks noChangeShapeType="1"/>
            </p:cNvCxnSpPr>
            <p:nvPr/>
          </p:nvCxnSpPr>
          <p:spPr bwMode="auto">
            <a:xfrm>
              <a:off x="5257800" y="2438400"/>
              <a:ext cx="1588" cy="298450"/>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9" name="Oval 4">
              <a:extLst>
                <a:ext uri="{FF2B5EF4-FFF2-40B4-BE49-F238E27FC236}">
                  <a16:creationId xmlns:a16="http://schemas.microsoft.com/office/drawing/2014/main" id="{418DFF23-4D88-44EB-BE9A-5340DB5E8733}"/>
                </a:ext>
              </a:extLst>
            </p:cNvPr>
            <p:cNvSpPr/>
            <p:nvPr/>
          </p:nvSpPr>
          <p:spPr bwMode="auto">
            <a:xfrm>
              <a:off x="1925638" y="2230438"/>
              <a:ext cx="4572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80"/>
                  </a:solidFill>
                </a:rPr>
                <a:t>1</a:t>
              </a:r>
            </a:p>
          </p:txBody>
        </p:sp>
      </p:grpSp>
      <p:pic>
        <p:nvPicPr>
          <p:cNvPr id="29704" name="Picture 28" descr="Picture1.png">
            <a:extLst>
              <a:ext uri="{FF2B5EF4-FFF2-40B4-BE49-F238E27FC236}">
                <a16:creationId xmlns:a16="http://schemas.microsoft.com/office/drawing/2014/main" id="{E8682B0F-D56E-4B78-8770-9395607B3D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6775" y="2517775"/>
            <a:ext cx="2895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10">
            <a:extLst>
              <a:ext uri="{FF2B5EF4-FFF2-40B4-BE49-F238E27FC236}">
                <a16:creationId xmlns:a16="http://schemas.microsoft.com/office/drawing/2014/main" id="{B6352A0F-2F56-4F2E-A46D-0D0398BDF546}"/>
              </a:ext>
            </a:extLst>
          </p:cNvPr>
          <p:cNvSpPr txBox="1">
            <a:spLocks noChangeArrowheads="1"/>
          </p:cNvSpPr>
          <p:nvPr/>
        </p:nvSpPr>
        <p:spPr bwMode="auto">
          <a:xfrm>
            <a:off x="10061575" y="1295400"/>
            <a:ext cx="1978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b="1">
                <a:solidFill>
                  <a:srgbClr val="1E00AA"/>
                </a:solidFill>
              </a:rPr>
              <a:t>Natural Acceptance </a:t>
            </a:r>
          </a:p>
          <a:p>
            <a:pPr eaLnBrk="1" hangingPunct="1">
              <a:spcAft>
                <a:spcPts val="1000"/>
              </a:spcAft>
            </a:pPr>
            <a:r>
              <a:rPr lang="en-US" altLang="en-US" sz="2000" b="1">
                <a:solidFill>
                  <a:srgbClr val="1E00AA"/>
                </a:solidFill>
              </a:rPr>
              <a:t>INTENTION</a:t>
            </a:r>
          </a:p>
        </p:txBody>
      </p:sp>
      <p:pic>
        <p:nvPicPr>
          <p:cNvPr id="29706" name="Picture 21">
            <a:extLst>
              <a:ext uri="{FF2B5EF4-FFF2-40B4-BE49-F238E27FC236}">
                <a16:creationId xmlns:a16="http://schemas.microsoft.com/office/drawing/2014/main" id="{7BFDCDF4-3E0A-48C4-AC7A-371F24B60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09600"/>
            <a:ext cx="64389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2">
            <a:extLst>
              <a:ext uri="{FF2B5EF4-FFF2-40B4-BE49-F238E27FC236}">
                <a16:creationId xmlns:a16="http://schemas.microsoft.com/office/drawing/2014/main" id="{6AD2BF68-EE06-4CA1-835E-8D81859A5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4006850"/>
            <a:ext cx="63960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3" name="Picture 2">
            <a:extLst>
              <a:ext uri="{FF2B5EF4-FFF2-40B4-BE49-F238E27FC236}">
                <a16:creationId xmlns:a16="http://schemas.microsoft.com/office/drawing/2014/main" id="{DE4463F7-F599-4074-8F00-A69A708C7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00"/>
            <a:ext cx="9432925" cy="709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1A71219-DCF1-4CE4-B86E-DEF8865C28B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6147" name="Text Placeholder 2">
            <a:extLst>
              <a:ext uri="{FF2B5EF4-FFF2-40B4-BE49-F238E27FC236}">
                <a16:creationId xmlns:a16="http://schemas.microsoft.com/office/drawing/2014/main" id="{65A70522-8E34-4667-9014-117AB2DAB82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dirty="0"/>
              <a:t>Human Goal</a:t>
            </a:r>
            <a:r>
              <a:rPr lang="en-GB" altLang="en-US" b="1" dirty="0"/>
              <a:t> (</a:t>
            </a:r>
            <a:r>
              <a:rPr lang="en-GB" altLang="en-US" sz="2800" dirty="0" err="1">
                <a:latin typeface="Kruti Dev 010" pitchFamily="2" charset="0"/>
              </a:rPr>
              <a:t>ekuo</a:t>
            </a:r>
            <a:r>
              <a:rPr lang="en-GB" altLang="en-US" sz="2800" dirty="0">
                <a:latin typeface="Kruti Dev 010" pitchFamily="2" charset="0"/>
              </a:rPr>
              <a:t> y{;</a:t>
            </a:r>
            <a:r>
              <a:rPr lang="en-GB" altLang="en-US" b="1" dirty="0"/>
              <a:t>)</a:t>
            </a:r>
            <a:endParaRPr lang="en-IN"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altLang="en-US" dirty="0"/>
          </a:p>
          <a:p>
            <a:pPr>
              <a:buFont typeface="Symbol" pitchFamily="18" charset="2"/>
              <a:buNone/>
            </a:pPr>
            <a:endParaRPr lang="it-IT" altLang="en-US" b="1" dirty="0"/>
          </a:p>
          <a:p>
            <a:pPr>
              <a:buFont typeface="Symbol" pitchFamily="18" charset="2"/>
              <a:buNone/>
            </a:pPr>
            <a:endParaRPr altLang="en-US" b="1" dirty="0"/>
          </a:p>
          <a:p>
            <a:pPr>
              <a:buFont typeface="Symbol" pitchFamily="18" charset="2"/>
              <a:buNone/>
            </a:pPr>
            <a:endParaRPr altLang="en-US" b="1" dirty="0"/>
          </a:p>
          <a:p>
            <a:pPr>
              <a:buFont typeface="Symbol" pitchFamily="18" charset="2"/>
              <a:buNone/>
            </a:pPr>
            <a:r>
              <a:rPr altLang="en-US" b="1" dirty="0"/>
              <a:t>Human Order </a:t>
            </a:r>
            <a:r>
              <a:rPr altLang="en-US" b="1" dirty="0">
                <a:latin typeface="Kruti Dev 010" pitchFamily="2" charset="0"/>
              </a:rPr>
              <a:t>¼</a:t>
            </a:r>
            <a:r>
              <a:rPr altLang="en-US" sz="2600" b="1" dirty="0">
                <a:latin typeface="Kruti Dev 010" pitchFamily="2" charset="0"/>
              </a:rPr>
              <a:t>ekuoh; O;oLFkk</a:t>
            </a:r>
            <a:r>
              <a:rPr altLang="en-US" b="1" dirty="0">
                <a:latin typeface="Kruti Dev 010" pitchFamily="2" charset="0"/>
              </a:rPr>
              <a:t>½</a:t>
            </a:r>
            <a:endParaRPr lang="en-IN" altLang="en-US" dirty="0">
              <a:latin typeface="Kruti Dev 010" pitchFamily="2" charset="0"/>
            </a:endParaRPr>
          </a:p>
          <a:p>
            <a:pPr>
              <a:buFont typeface="Symbol" pitchFamily="18" charset="2"/>
              <a:buNone/>
            </a:pPr>
            <a:r>
              <a:rPr altLang="en-US" b="1" dirty="0"/>
              <a:t>Systems / Dimensions </a:t>
            </a:r>
            <a:r>
              <a:rPr altLang="en-US" dirty="0">
                <a:latin typeface="Kruti Dev 010" pitchFamily="2" charset="0"/>
              </a:rPr>
              <a:t>¼</a:t>
            </a:r>
            <a:r>
              <a:rPr altLang="en-US" b="1" dirty="0">
                <a:latin typeface="Kruti Dev 010" pitchFamily="2" charset="0"/>
              </a:rPr>
              <a:t>vk;ke½</a:t>
            </a:r>
            <a:endParaRPr lang="en-IN" altLang="en-US" dirty="0">
              <a:latin typeface="Kruti Dev 010" pitchFamily="2" charset="0"/>
            </a:endParaRPr>
          </a:p>
          <a:p>
            <a:pPr lvl="1">
              <a:buFont typeface="Symbol" panose="05050102010706020507" pitchFamily="18" charset="2"/>
              <a:buNone/>
            </a:pPr>
            <a:r>
              <a:rPr altLang="en-US" dirty="0"/>
              <a:t>1. Education </a:t>
            </a:r>
            <a:r>
              <a:rPr lang="en-GB" altLang="en-US" dirty="0"/>
              <a:t>–</a:t>
            </a:r>
            <a:r>
              <a:rPr altLang="en-US" dirty="0"/>
              <a:t> </a:t>
            </a:r>
            <a:r>
              <a:rPr altLang="en-US" dirty="0" err="1"/>
              <a:t>Sanskar</a:t>
            </a:r>
            <a:r>
              <a:rPr altLang="en-US" dirty="0"/>
              <a:t>	- </a:t>
            </a:r>
            <a:r>
              <a:rPr altLang="en-US" b="1" dirty="0" err="1">
                <a:latin typeface="Kruti Dev 010" pitchFamily="2" charset="0"/>
              </a:rPr>
              <a:t>f”k</a:t>
            </a:r>
            <a:r>
              <a:rPr altLang="en-US" b="1" dirty="0">
                <a:latin typeface="Kruti Dev 010" pitchFamily="2" charset="0"/>
              </a:rPr>
              <a:t>{kk </a:t>
            </a:r>
            <a:r>
              <a:rPr altLang="en-US" b="1" dirty="0" err="1">
                <a:latin typeface="Kruti Dev 010" pitchFamily="2" charset="0"/>
              </a:rPr>
              <a:t>laLdkj</a:t>
            </a:r>
            <a:endParaRPr lang="en-IN" altLang="en-US" b="1" dirty="0">
              <a:latin typeface="Kruti Dev 010" pitchFamily="2" charset="0"/>
            </a:endParaRPr>
          </a:p>
          <a:p>
            <a:pPr lvl="1">
              <a:buFont typeface="Wingdings" pitchFamily="2" charset="2"/>
              <a:buNone/>
            </a:pPr>
            <a:r>
              <a:rPr lang="en-GB" altLang="en-US" dirty="0"/>
              <a:t>2. Health – Self-regulation	- </a:t>
            </a:r>
            <a:r>
              <a:rPr lang="en-GB" altLang="en-US" b="1" dirty="0" err="1">
                <a:latin typeface="Kruti Dev 010" pitchFamily="2" charset="0"/>
              </a:rPr>
              <a:t>LokLF</a:t>
            </a:r>
            <a:r>
              <a:rPr lang="en-GB" altLang="en-US" b="1" dirty="0">
                <a:latin typeface="Kruti Dev 010" pitchFamily="2" charset="0"/>
              </a:rPr>
              <a:t>; </a:t>
            </a:r>
            <a:r>
              <a:rPr lang="en-GB" altLang="en-US" b="1" dirty="0" err="1">
                <a:latin typeface="Kruti Dev 010" pitchFamily="2" charset="0"/>
              </a:rPr>
              <a:t>la;e</a:t>
            </a:r>
            <a:endParaRPr lang="en-GB" altLang="en-US" b="1" dirty="0">
              <a:latin typeface="Kruti Dev 010" pitchFamily="2" charset="0"/>
            </a:endParaRPr>
          </a:p>
          <a:p>
            <a:pPr lvl="1">
              <a:buFont typeface="Wingdings" pitchFamily="2" charset="2"/>
              <a:buNone/>
            </a:pPr>
            <a:r>
              <a:rPr lang="en-GB" altLang="en-US" dirty="0"/>
              <a:t>3. Production – Work		- </a:t>
            </a:r>
            <a:r>
              <a:rPr lang="en-GB" altLang="en-US" b="1" dirty="0" err="1">
                <a:latin typeface="Kruti Dev 010" pitchFamily="2" charset="0"/>
              </a:rPr>
              <a:t>mRiknu</a:t>
            </a:r>
            <a:r>
              <a:rPr lang="en-GB" altLang="en-US" b="1" dirty="0">
                <a:latin typeface="Kruti Dev 010" pitchFamily="2" charset="0"/>
              </a:rPr>
              <a:t> </a:t>
            </a:r>
            <a:r>
              <a:rPr lang="en-GB" altLang="en-US" b="1" dirty="0" err="1">
                <a:latin typeface="Kruti Dev 010" pitchFamily="2" charset="0"/>
              </a:rPr>
              <a:t>dk;Z</a:t>
            </a:r>
            <a:endParaRPr lang="en-GB" altLang="en-US" b="1" dirty="0">
              <a:latin typeface="Kruti Dev 010" pitchFamily="2" charset="0"/>
            </a:endParaRPr>
          </a:p>
          <a:p>
            <a:pPr lvl="1">
              <a:buFont typeface="Symbol" panose="05050102010706020507" pitchFamily="18" charset="2"/>
              <a:buNone/>
            </a:pPr>
            <a:r>
              <a:rPr altLang="en-US" dirty="0"/>
              <a:t>4. Justice – Preservation 	-</a:t>
            </a:r>
            <a:r>
              <a:rPr altLang="en-US" b="1" dirty="0">
                <a:latin typeface="Kruti Dev 010" pitchFamily="2" charset="0"/>
              </a:rPr>
              <a:t> </a:t>
            </a:r>
            <a:r>
              <a:rPr altLang="en-US" b="1" dirty="0" err="1">
                <a:latin typeface="Kruti Dev 010" pitchFamily="2" charset="0"/>
              </a:rPr>
              <a:t>U;k</a:t>
            </a:r>
            <a:r>
              <a:rPr altLang="en-US" b="1" dirty="0">
                <a:latin typeface="Kruti Dev 010" pitchFamily="2" charset="0"/>
              </a:rPr>
              <a:t>; </a:t>
            </a:r>
            <a:r>
              <a:rPr altLang="en-US" b="1" dirty="0" err="1">
                <a:latin typeface="Kruti Dev 010" pitchFamily="2" charset="0"/>
              </a:rPr>
              <a:t>lqj</a:t>
            </a:r>
            <a:r>
              <a:rPr altLang="en-US" b="1" dirty="0">
                <a:latin typeface="Kruti Dev 010" pitchFamily="2" charset="0"/>
              </a:rPr>
              <a:t>{kk</a:t>
            </a:r>
            <a:endParaRPr lang="en-IN" altLang="en-US" b="1" dirty="0">
              <a:latin typeface="Kruti Dev 010" pitchFamily="2" charset="0"/>
            </a:endParaRPr>
          </a:p>
          <a:p>
            <a:pPr lvl="1">
              <a:buFont typeface="Symbol" panose="05050102010706020507" pitchFamily="18" charset="2"/>
              <a:buNone/>
            </a:pPr>
            <a:r>
              <a:rPr altLang="en-US" dirty="0"/>
              <a:t>5. Exchange – Storage	- </a:t>
            </a:r>
            <a:r>
              <a:rPr altLang="en-US" b="1" dirty="0" err="1">
                <a:latin typeface="Kruti Dev 010" pitchFamily="2" charset="0"/>
              </a:rPr>
              <a:t>fofue</a:t>
            </a:r>
            <a:r>
              <a:rPr altLang="en-US" b="1" dirty="0">
                <a:latin typeface="Kruti Dev 010" pitchFamily="2" charset="0"/>
              </a:rPr>
              <a:t>; </a:t>
            </a:r>
            <a:r>
              <a:rPr altLang="en-US" b="1" dirty="0" err="1">
                <a:latin typeface="Kruti Dev 010" pitchFamily="2" charset="0"/>
              </a:rPr>
              <a:t>dks’k</a:t>
            </a:r>
            <a:r>
              <a:rPr altLang="en-US" dirty="0"/>
              <a:t>	 </a:t>
            </a:r>
            <a:endParaRPr lang="en-IN" altLang="en-US" dirty="0"/>
          </a:p>
        </p:txBody>
      </p:sp>
      <p:sp>
        <p:nvSpPr>
          <p:cNvPr id="26" name="Oval 25">
            <a:extLst>
              <a:ext uri="{FF2B5EF4-FFF2-40B4-BE49-F238E27FC236}">
                <a16:creationId xmlns:a16="http://schemas.microsoft.com/office/drawing/2014/main" id="{24004728-955D-4854-8804-D37BF64DC572}"/>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587B1471-24BF-4FFF-8D1D-0A4930699C88}"/>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D3C7326E-5F1E-4748-8214-9A49F59A3CCE}"/>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07E2B6F0-E2AD-453A-95D7-08CDD7C814B1}"/>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E5E7E33D-7BB8-477C-BFEC-35D428DD21E6}"/>
              </a:ext>
            </a:extLst>
          </p:cNvPr>
          <p:cNvCxnSpPr>
            <a:stCxn id="26" idx="6"/>
            <a:endCxn id="27"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028A72-DCA4-4AD9-A228-6197E0195284}"/>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AD7348-92D5-4556-B8FA-B84ED514B0D1}"/>
              </a:ext>
            </a:extLst>
          </p:cNvPr>
          <p:cNvCxnSpPr>
            <a:endCxn id="29"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755" name="Group 29">
            <a:extLst>
              <a:ext uri="{FF2B5EF4-FFF2-40B4-BE49-F238E27FC236}">
                <a16:creationId xmlns:a16="http://schemas.microsoft.com/office/drawing/2014/main" id="{FBD2C041-B7E0-4D90-8BB9-6D865AFF49BE}"/>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A96EE581-761E-4835-969F-521826A263A3}"/>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1770" name="TextBox 17">
              <a:extLst>
                <a:ext uri="{FF2B5EF4-FFF2-40B4-BE49-F238E27FC236}">
                  <a16:creationId xmlns:a16="http://schemas.microsoft.com/office/drawing/2014/main" id="{5E494553-0BDF-48AB-8AC6-EE8E944A41DF}"/>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1771" name="TextBox 18">
              <a:extLst>
                <a:ext uri="{FF2B5EF4-FFF2-40B4-BE49-F238E27FC236}">
                  <a16:creationId xmlns:a16="http://schemas.microsoft.com/office/drawing/2014/main" id="{358B5896-18B4-4194-A48F-8AA89C583060}"/>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1756" name="Group 31">
            <a:extLst>
              <a:ext uri="{FF2B5EF4-FFF2-40B4-BE49-F238E27FC236}">
                <a16:creationId xmlns:a16="http://schemas.microsoft.com/office/drawing/2014/main" id="{9BC5640E-BE89-4D57-87C3-586FC6DC18F6}"/>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46891F91-0FB4-4317-8DBD-560DF440615F}"/>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1767" name="TextBox 19">
              <a:extLst>
                <a:ext uri="{FF2B5EF4-FFF2-40B4-BE49-F238E27FC236}">
                  <a16:creationId xmlns:a16="http://schemas.microsoft.com/office/drawing/2014/main" id="{390EBD02-B882-480B-8AA5-77B79DC34443}"/>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1768" name="TextBox 20">
              <a:extLst>
                <a:ext uri="{FF2B5EF4-FFF2-40B4-BE49-F238E27FC236}">
                  <a16:creationId xmlns:a16="http://schemas.microsoft.com/office/drawing/2014/main" id="{9B0209BB-1127-4C48-930C-918B6CC66966}"/>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1757" name="Group 33">
            <a:extLst>
              <a:ext uri="{FF2B5EF4-FFF2-40B4-BE49-F238E27FC236}">
                <a16:creationId xmlns:a16="http://schemas.microsoft.com/office/drawing/2014/main" id="{D98DBCD0-129B-466D-AB0C-6250B02C2059}"/>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66135C8B-8029-400B-A0D4-EBC6ABC4AE4F}"/>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1764" name="TextBox 21">
              <a:extLst>
                <a:ext uri="{FF2B5EF4-FFF2-40B4-BE49-F238E27FC236}">
                  <a16:creationId xmlns:a16="http://schemas.microsoft.com/office/drawing/2014/main" id="{CB0DE035-1276-42DB-8CC9-5B7F8D968EA8}"/>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1765" name="TextBox 22">
              <a:extLst>
                <a:ext uri="{FF2B5EF4-FFF2-40B4-BE49-F238E27FC236}">
                  <a16:creationId xmlns:a16="http://schemas.microsoft.com/office/drawing/2014/main" id="{D6CDCA34-0051-4310-81B6-055B66DE0286}"/>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grpSp>
        <p:nvGrpSpPr>
          <p:cNvPr id="31758" name="Group 34">
            <a:extLst>
              <a:ext uri="{FF2B5EF4-FFF2-40B4-BE49-F238E27FC236}">
                <a16:creationId xmlns:a16="http://schemas.microsoft.com/office/drawing/2014/main" id="{5BAC04C0-5B95-460E-8B19-7D875A7E5641}"/>
              </a:ext>
            </a:extLst>
          </p:cNvPr>
          <p:cNvGrpSpPr>
            <a:grpSpLocks/>
          </p:cNvGrpSpPr>
          <p:nvPr/>
        </p:nvGrpSpPr>
        <p:grpSpPr bwMode="auto">
          <a:xfrm>
            <a:off x="8647113" y="1162050"/>
            <a:ext cx="1981200" cy="1655763"/>
            <a:chOff x="7123890" y="990600"/>
            <a:chExt cx="1981200" cy="1656315"/>
          </a:xfrm>
        </p:grpSpPr>
        <p:sp>
          <p:nvSpPr>
            <p:cNvPr id="12" name="Down Arrow 11">
              <a:extLst>
                <a:ext uri="{FF2B5EF4-FFF2-40B4-BE49-F238E27FC236}">
                  <a16:creationId xmlns:a16="http://schemas.microsoft.com/office/drawing/2014/main" id="{7F2DAB6E-63A9-438D-B699-41C1BA175B36}"/>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1761" name="TextBox 23">
              <a:extLst>
                <a:ext uri="{FF2B5EF4-FFF2-40B4-BE49-F238E27FC236}">
                  <a16:creationId xmlns:a16="http://schemas.microsoft.com/office/drawing/2014/main" id="{1F1F2272-D216-4794-ACC7-D3016D11872E}"/>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1762" name="TextBox 24">
              <a:extLst>
                <a:ext uri="{FF2B5EF4-FFF2-40B4-BE49-F238E27FC236}">
                  <a16:creationId xmlns:a16="http://schemas.microsoft.com/office/drawing/2014/main" id="{4861BDB5-E4C4-4162-988C-DC8DF5A17760}"/>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31759" name="Rectangle 29">
            <a:extLst>
              <a:ext uri="{FF2B5EF4-FFF2-40B4-BE49-F238E27FC236}">
                <a16:creationId xmlns:a16="http://schemas.microsoft.com/office/drawing/2014/main" id="{5C84CF63-D876-442A-8023-F2A2D1D28519}"/>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4">
            <a:extLst>
              <a:ext uri="{FF2B5EF4-FFF2-40B4-BE49-F238E27FC236}">
                <a16:creationId xmlns:a16="http://schemas.microsoft.com/office/drawing/2014/main" id="{C18E26B4-DB0A-411C-A652-73A254153274}"/>
              </a:ext>
            </a:extLst>
          </p:cNvPr>
          <p:cNvGrpSpPr>
            <a:grpSpLocks/>
          </p:cNvGrpSpPr>
          <p:nvPr/>
        </p:nvGrpSpPr>
        <p:grpSpPr bwMode="auto">
          <a:xfrm>
            <a:off x="8647113" y="1162050"/>
            <a:ext cx="1981200" cy="1655763"/>
            <a:chOff x="7123890" y="990600"/>
            <a:chExt cx="1981200" cy="1656315"/>
          </a:xfrm>
        </p:grpSpPr>
        <p:sp>
          <p:nvSpPr>
            <p:cNvPr id="54" name="Down Arrow 11">
              <a:extLst>
                <a:ext uri="{FF2B5EF4-FFF2-40B4-BE49-F238E27FC236}">
                  <a16:creationId xmlns:a16="http://schemas.microsoft.com/office/drawing/2014/main" id="{278F22A4-2924-4F36-8144-DAE9170F644B}"/>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2806" name="TextBox 23">
              <a:extLst>
                <a:ext uri="{FF2B5EF4-FFF2-40B4-BE49-F238E27FC236}">
                  <a16:creationId xmlns:a16="http://schemas.microsoft.com/office/drawing/2014/main" id="{29AEA8FF-1757-47BD-8718-DA4D06D27730}"/>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2807" name="TextBox 24">
              <a:extLst>
                <a:ext uri="{FF2B5EF4-FFF2-40B4-BE49-F238E27FC236}">
                  <a16:creationId xmlns:a16="http://schemas.microsoft.com/office/drawing/2014/main" id="{CE0E3A49-2415-4861-848F-1EC75E34FBC4}"/>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32771" name="Title 1">
            <a:extLst>
              <a:ext uri="{FF2B5EF4-FFF2-40B4-BE49-F238E27FC236}">
                <a16:creationId xmlns:a16="http://schemas.microsoft.com/office/drawing/2014/main" id="{903B48A2-75FB-4F0C-92BC-F0307574C3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2772" name="Text Placeholder 2">
            <a:extLst>
              <a:ext uri="{FF2B5EF4-FFF2-40B4-BE49-F238E27FC236}">
                <a16:creationId xmlns:a16="http://schemas.microsoft.com/office/drawing/2014/main" id="{1D0FFA3C-A18A-4E43-B273-2AF6B44738D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a:t>
            </a: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2773" name="Group 29">
            <a:extLst>
              <a:ext uri="{FF2B5EF4-FFF2-40B4-BE49-F238E27FC236}">
                <a16:creationId xmlns:a16="http://schemas.microsoft.com/office/drawing/2014/main" id="{BFE7C7C0-1BF1-4951-AF8E-9C55171D749F}"/>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A8B0EA8B-9CAA-46D5-8881-EB4308FF1EC3}"/>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2803" name="TextBox 17">
              <a:extLst>
                <a:ext uri="{FF2B5EF4-FFF2-40B4-BE49-F238E27FC236}">
                  <a16:creationId xmlns:a16="http://schemas.microsoft.com/office/drawing/2014/main" id="{AC747C04-4247-47BF-B1D7-B36CE6B505DC}"/>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2804" name="TextBox 18">
              <a:extLst>
                <a:ext uri="{FF2B5EF4-FFF2-40B4-BE49-F238E27FC236}">
                  <a16:creationId xmlns:a16="http://schemas.microsoft.com/office/drawing/2014/main" id="{55E74ADF-54EE-43CE-A479-28ACFD70EAA0}"/>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2774" name="Group 31">
            <a:extLst>
              <a:ext uri="{FF2B5EF4-FFF2-40B4-BE49-F238E27FC236}">
                <a16:creationId xmlns:a16="http://schemas.microsoft.com/office/drawing/2014/main" id="{11E4C7B9-D5B2-43DC-ADD4-E40238FC40B8}"/>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28775410-7D89-47EA-A4F7-266F4C947A60}"/>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2800" name="TextBox 19">
              <a:extLst>
                <a:ext uri="{FF2B5EF4-FFF2-40B4-BE49-F238E27FC236}">
                  <a16:creationId xmlns:a16="http://schemas.microsoft.com/office/drawing/2014/main" id="{88BD45D2-959F-4FAE-A4D3-48FB89EDB012}"/>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2801" name="TextBox 20">
              <a:extLst>
                <a:ext uri="{FF2B5EF4-FFF2-40B4-BE49-F238E27FC236}">
                  <a16:creationId xmlns:a16="http://schemas.microsoft.com/office/drawing/2014/main" id="{DB5FC993-D654-44A3-BB5B-F9B4FC6E2D4C}"/>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2775" name="Group 33">
            <a:extLst>
              <a:ext uri="{FF2B5EF4-FFF2-40B4-BE49-F238E27FC236}">
                <a16:creationId xmlns:a16="http://schemas.microsoft.com/office/drawing/2014/main" id="{17408605-566F-4DAD-BC9D-57B4A813FBC7}"/>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FB94BB74-A7BE-47FA-ACAE-7431FAC64CF2}"/>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2797" name="TextBox 21">
              <a:extLst>
                <a:ext uri="{FF2B5EF4-FFF2-40B4-BE49-F238E27FC236}">
                  <a16:creationId xmlns:a16="http://schemas.microsoft.com/office/drawing/2014/main" id="{41843A58-3FCA-439F-98D7-533806532481}"/>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2798" name="TextBox 22">
              <a:extLst>
                <a:ext uri="{FF2B5EF4-FFF2-40B4-BE49-F238E27FC236}">
                  <a16:creationId xmlns:a16="http://schemas.microsoft.com/office/drawing/2014/main" id="{E8C85965-D34C-48C8-96ED-00A4AB9AF318}"/>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04EF0737-49A6-418A-810F-762064210E7D}"/>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3C3EF74D-C431-4B3C-93E4-E6B819D4E182}"/>
              </a:ext>
            </a:extLst>
          </p:cNvPr>
          <p:cNvSpPr/>
          <p:nvPr/>
        </p:nvSpPr>
        <p:spPr>
          <a:xfrm>
            <a:off x="3852863"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2" name="Oval 31">
            <a:extLst>
              <a:ext uri="{FF2B5EF4-FFF2-40B4-BE49-F238E27FC236}">
                <a16:creationId xmlns:a16="http://schemas.microsoft.com/office/drawing/2014/main" id="{38487F94-779B-491E-AC83-C4A3DAA8567B}"/>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4" name="Oval 4">
            <a:extLst>
              <a:ext uri="{FF2B5EF4-FFF2-40B4-BE49-F238E27FC236}">
                <a16:creationId xmlns:a16="http://schemas.microsoft.com/office/drawing/2014/main" id="{B0206FF0-7874-4C8A-87C3-115808CD5767}"/>
              </a:ext>
            </a:extLst>
          </p:cNvPr>
          <p:cNvSpPr/>
          <p:nvPr/>
        </p:nvSpPr>
        <p:spPr>
          <a:xfrm>
            <a:off x="3090863"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5" name="Oval 34">
            <a:extLst>
              <a:ext uri="{FF2B5EF4-FFF2-40B4-BE49-F238E27FC236}">
                <a16:creationId xmlns:a16="http://schemas.microsoft.com/office/drawing/2014/main" id="{D31B801A-AE85-4F38-A590-5F5E44B755CD}"/>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6" name="Oval 5">
            <a:extLst>
              <a:ext uri="{FF2B5EF4-FFF2-40B4-BE49-F238E27FC236}">
                <a16:creationId xmlns:a16="http://schemas.microsoft.com/office/drawing/2014/main" id="{C12835DC-A771-4861-AF95-2426814A26DF}"/>
              </a:ext>
            </a:extLst>
          </p:cNvPr>
          <p:cNvSpPr/>
          <p:nvPr/>
        </p:nvSpPr>
        <p:spPr>
          <a:xfrm>
            <a:off x="3471863"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8" name="Right Brace 37">
            <a:extLst>
              <a:ext uri="{FF2B5EF4-FFF2-40B4-BE49-F238E27FC236}">
                <a16:creationId xmlns:a16="http://schemas.microsoft.com/office/drawing/2014/main" id="{E114196A-C78A-4A03-A87A-DF4B1A405D46}"/>
              </a:ext>
            </a:extLst>
          </p:cNvPr>
          <p:cNvSpPr/>
          <p:nvPr/>
        </p:nvSpPr>
        <p:spPr>
          <a:xfrm>
            <a:off x="3319463" y="4876800"/>
            <a:ext cx="46037"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9" name="Oval 5">
            <a:extLst>
              <a:ext uri="{FF2B5EF4-FFF2-40B4-BE49-F238E27FC236}">
                <a16:creationId xmlns:a16="http://schemas.microsoft.com/office/drawing/2014/main" id="{FFCB2DB1-DCAD-48C9-A6E2-A447264761C9}"/>
              </a:ext>
            </a:extLst>
          </p:cNvPr>
          <p:cNvSpPr/>
          <p:nvPr/>
        </p:nvSpPr>
        <p:spPr>
          <a:xfrm>
            <a:off x="3090863"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40" name="Oval 4">
            <a:extLst>
              <a:ext uri="{FF2B5EF4-FFF2-40B4-BE49-F238E27FC236}">
                <a16:creationId xmlns:a16="http://schemas.microsoft.com/office/drawing/2014/main" id="{5EF45200-D2CA-458E-A4EF-F428CEEEE072}"/>
              </a:ext>
            </a:extLst>
          </p:cNvPr>
          <p:cNvSpPr/>
          <p:nvPr/>
        </p:nvSpPr>
        <p:spPr>
          <a:xfrm>
            <a:off x="3624263"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2" name="Oval 4">
            <a:extLst>
              <a:ext uri="{FF2B5EF4-FFF2-40B4-BE49-F238E27FC236}">
                <a16:creationId xmlns:a16="http://schemas.microsoft.com/office/drawing/2014/main" id="{1B350E0A-A4E0-41EF-9402-5371BED53FB4}"/>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1" name="Oval 4">
            <a:extLst>
              <a:ext uri="{FF2B5EF4-FFF2-40B4-BE49-F238E27FC236}">
                <a16:creationId xmlns:a16="http://schemas.microsoft.com/office/drawing/2014/main" id="{6485E8A1-E09F-44AD-AB0B-9A2967DBAE97}"/>
              </a:ext>
            </a:extLst>
          </p:cNvPr>
          <p:cNvSpPr/>
          <p:nvPr/>
        </p:nvSpPr>
        <p:spPr>
          <a:xfrm>
            <a:off x="1490663"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3" name="Oval 5">
            <a:extLst>
              <a:ext uri="{FF2B5EF4-FFF2-40B4-BE49-F238E27FC236}">
                <a16:creationId xmlns:a16="http://schemas.microsoft.com/office/drawing/2014/main" id="{178BE485-C43C-4A56-9520-BC35A6F482B6}"/>
              </a:ext>
            </a:extLst>
          </p:cNvPr>
          <p:cNvSpPr/>
          <p:nvPr/>
        </p:nvSpPr>
        <p:spPr>
          <a:xfrm>
            <a:off x="4005263"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4" name="Oval 43">
            <a:extLst>
              <a:ext uri="{FF2B5EF4-FFF2-40B4-BE49-F238E27FC236}">
                <a16:creationId xmlns:a16="http://schemas.microsoft.com/office/drawing/2014/main" id="{B490CBF5-D18D-4E03-ADBA-37C200481AEE}"/>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45" name="Oval 44">
            <a:extLst>
              <a:ext uri="{FF2B5EF4-FFF2-40B4-BE49-F238E27FC236}">
                <a16:creationId xmlns:a16="http://schemas.microsoft.com/office/drawing/2014/main" id="{4CE05E40-87DF-4C34-9D65-F5E7C6DC4F5E}"/>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47" name="Oval 4">
            <a:extLst>
              <a:ext uri="{FF2B5EF4-FFF2-40B4-BE49-F238E27FC236}">
                <a16:creationId xmlns:a16="http://schemas.microsoft.com/office/drawing/2014/main" id="{ECF9187B-83F8-4DAC-B10A-E951750D8731}"/>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48" name="Oval 5">
            <a:extLst>
              <a:ext uri="{FF2B5EF4-FFF2-40B4-BE49-F238E27FC236}">
                <a16:creationId xmlns:a16="http://schemas.microsoft.com/office/drawing/2014/main" id="{6B77ECAC-715C-4114-B097-048C1D7719FB}"/>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50" name="Straight Arrow Connector 49">
            <a:extLst>
              <a:ext uri="{FF2B5EF4-FFF2-40B4-BE49-F238E27FC236}">
                <a16:creationId xmlns:a16="http://schemas.microsoft.com/office/drawing/2014/main" id="{4181AED8-45E4-4C74-A7FD-E2A098B7610A}"/>
              </a:ext>
            </a:extLst>
          </p:cNvPr>
          <p:cNvCxnSpPr>
            <a:stCxn id="44" idx="6"/>
            <a:endCxn id="45"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2A180FC-4C8E-49A3-AFB6-F3D9ABF36E88}"/>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914353E-7500-4CCF-8EDD-51480BD377F1}"/>
              </a:ext>
            </a:extLst>
          </p:cNvPr>
          <p:cNvCxnSpPr>
            <a:endCxn id="48"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95" name="Rectangle 52">
            <a:extLst>
              <a:ext uri="{FF2B5EF4-FFF2-40B4-BE49-F238E27FC236}">
                <a16:creationId xmlns:a16="http://schemas.microsoft.com/office/drawing/2014/main" id="{02EF71C0-3E33-46AC-8B02-5124FF61CE74}"/>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4E89489-A836-42FC-8FA3-8D65FB7E973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3795" name="Text Placeholder 2">
            <a:extLst>
              <a:ext uri="{FF2B5EF4-FFF2-40B4-BE49-F238E27FC236}">
                <a16:creationId xmlns:a16="http://schemas.microsoft.com/office/drawing/2014/main" id="{1D87F41E-D566-429D-8CE0-D00F82482DA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3796" name="Group 37">
            <a:extLst>
              <a:ext uri="{FF2B5EF4-FFF2-40B4-BE49-F238E27FC236}">
                <a16:creationId xmlns:a16="http://schemas.microsoft.com/office/drawing/2014/main" id="{38824751-7AAE-46C8-AE72-03299A5D9D68}"/>
              </a:ext>
            </a:extLst>
          </p:cNvPr>
          <p:cNvGrpSpPr>
            <a:grpSpLocks/>
          </p:cNvGrpSpPr>
          <p:nvPr/>
        </p:nvGrpSpPr>
        <p:grpSpPr bwMode="auto">
          <a:xfrm>
            <a:off x="2439988" y="2649538"/>
            <a:ext cx="7439025" cy="590550"/>
            <a:chOff x="878840" y="2133600"/>
            <a:chExt cx="6718525" cy="381000"/>
          </a:xfrm>
        </p:grpSpPr>
        <p:sp>
          <p:nvSpPr>
            <p:cNvPr id="26" name="Oval 25">
              <a:extLst>
                <a:ext uri="{FF2B5EF4-FFF2-40B4-BE49-F238E27FC236}">
                  <a16:creationId xmlns:a16="http://schemas.microsoft.com/office/drawing/2014/main" id="{94457F53-63EE-4DF3-B82C-6B36F2FEE3B9}"/>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81C92BA7-B654-42CB-9777-9B6626498AE1}"/>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2778BCC6-9F61-4106-933C-EFBA15E2A345}"/>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C96EEE0B-4FDA-4F33-97E3-01796855236B}"/>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24304313-1C17-41F3-AAA5-19BC4A196D24}"/>
                </a:ext>
              </a:extLst>
            </p:cNvPr>
            <p:cNvCxnSpPr>
              <a:stCxn id="26" idx="6"/>
              <a:endCxn id="27" idx="2"/>
            </p:cNvCxnSpPr>
            <p:nvPr/>
          </p:nvCxnSpPr>
          <p:spPr>
            <a:xfrm>
              <a:off x="1336204" y="2324100"/>
              <a:ext cx="1743433"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90B38E8-B7BD-445B-B941-4F326EB019F2}"/>
                </a:ext>
              </a:extLst>
            </p:cNvPr>
            <p:cNvCxnSpPr>
              <a:stCxn id="27" idx="6"/>
              <a:endCxn id="28" idx="2"/>
            </p:cNvCxnSpPr>
            <p:nvPr/>
          </p:nvCxnSpPr>
          <p:spPr>
            <a:xfrm>
              <a:off x="3537002" y="2324100"/>
              <a:ext cx="1676046"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0181E5B-E856-4EEE-9648-F80CBF8C64EF}"/>
                </a:ext>
              </a:extLst>
            </p:cNvPr>
            <p:cNvCxnSpPr>
              <a:stCxn id="28" idx="6"/>
              <a:endCxn id="29" idx="2"/>
            </p:cNvCxnSpPr>
            <p:nvPr/>
          </p:nvCxnSpPr>
          <p:spPr>
            <a:xfrm>
              <a:off x="5670413" y="2324100"/>
              <a:ext cx="1469587"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797" name="Group 29">
            <a:extLst>
              <a:ext uri="{FF2B5EF4-FFF2-40B4-BE49-F238E27FC236}">
                <a16:creationId xmlns:a16="http://schemas.microsoft.com/office/drawing/2014/main" id="{AB69ECF4-95C9-4CB2-AF47-48C22F6AFCE3}"/>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9E5192F7-A952-47F2-82D7-5CEEBF124DD4}"/>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15" name="TextBox 17">
              <a:extLst>
                <a:ext uri="{FF2B5EF4-FFF2-40B4-BE49-F238E27FC236}">
                  <a16:creationId xmlns:a16="http://schemas.microsoft.com/office/drawing/2014/main" id="{DDD52113-02F9-4025-9DA1-5C15665ADD77}"/>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3816" name="TextBox 18">
              <a:extLst>
                <a:ext uri="{FF2B5EF4-FFF2-40B4-BE49-F238E27FC236}">
                  <a16:creationId xmlns:a16="http://schemas.microsoft.com/office/drawing/2014/main" id="{3E4A8286-3178-47BA-B50C-E718E1FD5471}"/>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3798" name="Group 31">
            <a:extLst>
              <a:ext uri="{FF2B5EF4-FFF2-40B4-BE49-F238E27FC236}">
                <a16:creationId xmlns:a16="http://schemas.microsoft.com/office/drawing/2014/main" id="{D91AB228-EBCF-4151-9345-703AAB162969}"/>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7C665115-EC5E-4366-A6DA-F0EDF5DD5EE3}"/>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12" name="TextBox 19">
              <a:extLst>
                <a:ext uri="{FF2B5EF4-FFF2-40B4-BE49-F238E27FC236}">
                  <a16:creationId xmlns:a16="http://schemas.microsoft.com/office/drawing/2014/main" id="{552E8763-AD4C-49E1-ACC7-31138E702EDA}"/>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3813" name="TextBox 20">
              <a:extLst>
                <a:ext uri="{FF2B5EF4-FFF2-40B4-BE49-F238E27FC236}">
                  <a16:creationId xmlns:a16="http://schemas.microsoft.com/office/drawing/2014/main" id="{29D83D2B-A5B1-4328-9112-E42CF8235FE7}"/>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3799" name="Group 33">
            <a:extLst>
              <a:ext uri="{FF2B5EF4-FFF2-40B4-BE49-F238E27FC236}">
                <a16:creationId xmlns:a16="http://schemas.microsoft.com/office/drawing/2014/main" id="{C606AF07-D382-4009-BC01-10CB68F3EB7A}"/>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B40D7946-3FCD-4D5B-982C-96FB02E6D2E4}"/>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09" name="TextBox 21">
              <a:extLst>
                <a:ext uri="{FF2B5EF4-FFF2-40B4-BE49-F238E27FC236}">
                  <a16:creationId xmlns:a16="http://schemas.microsoft.com/office/drawing/2014/main" id="{532854E0-11D5-4110-BAC5-AF08266F4E25}"/>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3810" name="TextBox 22">
              <a:extLst>
                <a:ext uri="{FF2B5EF4-FFF2-40B4-BE49-F238E27FC236}">
                  <a16:creationId xmlns:a16="http://schemas.microsoft.com/office/drawing/2014/main" id="{79F6758A-7516-4439-9A43-44C6BA337B81}"/>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3" name="Oval 42">
            <a:extLst>
              <a:ext uri="{FF2B5EF4-FFF2-40B4-BE49-F238E27FC236}">
                <a16:creationId xmlns:a16="http://schemas.microsoft.com/office/drawing/2014/main" id="{6E0F103C-4AD1-42A0-AD54-3EF87DF15FEB}"/>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47" name="Oval 4">
            <a:extLst>
              <a:ext uri="{FF2B5EF4-FFF2-40B4-BE49-F238E27FC236}">
                <a16:creationId xmlns:a16="http://schemas.microsoft.com/office/drawing/2014/main" id="{AFD680E5-77C4-4980-AB3F-634CB4C3CE73}"/>
              </a:ext>
            </a:extLst>
          </p:cNvPr>
          <p:cNvSpPr/>
          <p:nvPr/>
        </p:nvSpPr>
        <p:spPr>
          <a:xfrm>
            <a:off x="29718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9" name="Rectangle 38">
            <a:extLst>
              <a:ext uri="{FF2B5EF4-FFF2-40B4-BE49-F238E27FC236}">
                <a16:creationId xmlns:a16="http://schemas.microsoft.com/office/drawing/2014/main" id="{12387DE1-C173-40E7-9AD2-EAE34A080C2D}"/>
              </a:ext>
            </a:extLst>
          </p:cNvPr>
          <p:cNvSpPr/>
          <p:nvPr/>
        </p:nvSpPr>
        <p:spPr>
          <a:xfrm>
            <a:off x="5486400" y="3074988"/>
            <a:ext cx="5181600" cy="3478212"/>
          </a:xfrm>
          <a:prstGeom prst="rect">
            <a:avLst/>
          </a:prstGeom>
          <a:solidFill>
            <a:schemeClr val="accent6">
              <a:lumMod val="50000"/>
            </a:schemeClr>
          </a:solidFill>
        </p:spPr>
        <p:txBody>
          <a:bodyPr>
            <a:spAutoFit/>
          </a:bodyPr>
          <a:lstStyle/>
          <a:p>
            <a:pPr eaLnBrk="1" hangingPunct="1">
              <a:defRPr/>
            </a:pPr>
            <a:r>
              <a:rPr lang="en-US" sz="2000" dirty="0">
                <a:solidFill>
                  <a:schemeClr val="bg1"/>
                </a:solidFill>
                <a:latin typeface="Arial" charset="0"/>
              </a:rPr>
              <a:t>1a. Education – To develop the right understanding of the harmony at all levels of our being – from self to the entire existence (individual, family, society, nature/existence)</a:t>
            </a:r>
          </a:p>
          <a:p>
            <a:pPr eaLnBrk="1" hangingPunct="1">
              <a:defRPr/>
            </a:pPr>
            <a:endParaRPr lang="en-US" sz="2000" dirty="0">
              <a:solidFill>
                <a:schemeClr val="bg1"/>
              </a:solidFill>
              <a:latin typeface="Arial" charset="0"/>
            </a:endParaRPr>
          </a:p>
          <a:p>
            <a:pPr eaLnBrk="1" hangingPunct="1">
              <a:defRPr/>
            </a:pPr>
            <a:r>
              <a:rPr lang="en-US" sz="2000" dirty="0">
                <a:solidFill>
                  <a:schemeClr val="bg1"/>
                </a:solidFill>
                <a:latin typeface="Arial" charset="0"/>
              </a:rPr>
              <a:t>1b. </a:t>
            </a:r>
            <a:r>
              <a:rPr lang="en-US" sz="2000" dirty="0" err="1">
                <a:solidFill>
                  <a:schemeClr val="bg1"/>
                </a:solidFill>
                <a:latin typeface="Arial" charset="0"/>
              </a:rPr>
              <a:t>Sanskar</a:t>
            </a:r>
            <a:r>
              <a:rPr lang="en-US" sz="2000" dirty="0">
                <a:solidFill>
                  <a:schemeClr val="bg1"/>
                </a:solidFill>
                <a:latin typeface="Arial" charset="0"/>
              </a:rPr>
              <a:t> – The commitment, preparation and practice of living in harmony.  Preparation includes learning the skills and technology for living in harmony at all levels – from self to the entire existence (individual, family, society, nature/existence)</a:t>
            </a:r>
          </a:p>
        </p:txBody>
      </p:sp>
      <p:sp>
        <p:nvSpPr>
          <p:cNvPr id="33803" name="Rectangle 31">
            <a:extLst>
              <a:ext uri="{FF2B5EF4-FFF2-40B4-BE49-F238E27FC236}">
                <a16:creationId xmlns:a16="http://schemas.microsoft.com/office/drawing/2014/main" id="{DDF0B588-54ED-4216-8430-8364AC21C71E}"/>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33804" name="Group 34">
            <a:extLst>
              <a:ext uri="{FF2B5EF4-FFF2-40B4-BE49-F238E27FC236}">
                <a16:creationId xmlns:a16="http://schemas.microsoft.com/office/drawing/2014/main" id="{DAC2F2CF-07B2-4B0D-BA5F-257D50A373DE}"/>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7C243EE6-61C2-4840-AEAF-5ABBA6EE414A}"/>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06" name="TextBox 23">
              <a:extLst>
                <a:ext uri="{FF2B5EF4-FFF2-40B4-BE49-F238E27FC236}">
                  <a16:creationId xmlns:a16="http://schemas.microsoft.com/office/drawing/2014/main" id="{D1CAC40A-14E7-4DE5-9CE5-73B05EABB75B}"/>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3807" name="TextBox 24">
              <a:extLst>
                <a:ext uri="{FF2B5EF4-FFF2-40B4-BE49-F238E27FC236}">
                  <a16:creationId xmlns:a16="http://schemas.microsoft.com/office/drawing/2014/main" id="{2157846C-F07D-4AAC-B23B-EAE8DAC4DA00}"/>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5C95E21-7A2C-4482-97F8-9FBD6E51F3BC}"/>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Education-Sanskar</a:t>
            </a:r>
          </a:p>
        </p:txBody>
      </p:sp>
      <p:sp>
        <p:nvSpPr>
          <p:cNvPr id="3" name="Text Placeholder 2">
            <a:extLst>
              <a:ext uri="{FF2B5EF4-FFF2-40B4-BE49-F238E27FC236}">
                <a16:creationId xmlns:a16="http://schemas.microsoft.com/office/drawing/2014/main" id="{024B6160-C34D-49EC-89D7-F3189C30677A}"/>
              </a:ext>
            </a:extLst>
          </p:cNvPr>
          <p:cNvSpPr>
            <a:spLocks noGrp="1"/>
          </p:cNvSpPr>
          <p:nvPr>
            <p:ph type="body" sz="quarter" idx="13"/>
          </p:nvPr>
        </p:nvSpPr>
        <p:spPr/>
        <p:txBody>
          <a:bodyPr/>
          <a:lstStyle/>
          <a:p>
            <a:pPr>
              <a:buFont typeface="Symbol" pitchFamily="18" charset="2"/>
              <a:buNone/>
              <a:defRPr/>
            </a:pPr>
            <a:r>
              <a:rPr i="1"/>
              <a:t>Education = Developing Right Understanding</a:t>
            </a:r>
            <a:endParaRPr/>
          </a:p>
          <a:p>
            <a:pPr>
              <a:buFont typeface="Symbol" pitchFamily="18" charset="2"/>
              <a:buNone/>
              <a:defRPr/>
            </a:pPr>
            <a:r>
              <a:rPr i="1" err="1"/>
              <a:t>Sanskar</a:t>
            </a:r>
            <a:r>
              <a:rPr i="1"/>
              <a:t> = Commitment/ Preparation/ Practice for Right Living</a:t>
            </a:r>
          </a:p>
          <a:p>
            <a:pPr>
              <a:buFont typeface="Symbol" pitchFamily="18" charset="2"/>
              <a:buNone/>
              <a:defRPr/>
            </a:pPr>
            <a:r>
              <a:rPr i="1"/>
              <a:t>		      Preparation includes Learning Right Skills and Technology and their Practice</a:t>
            </a:r>
            <a:endParaRPr/>
          </a:p>
          <a:p>
            <a:pPr>
              <a:defRPr/>
            </a:pPr>
            <a:endParaRPr sz="1100"/>
          </a:p>
          <a:p>
            <a:pPr>
              <a:buFont typeface="Symbol" pitchFamily="18" charset="2"/>
              <a:buNone/>
              <a:defRPr/>
            </a:pPr>
            <a:r>
              <a:rPr lang="en-GB">
                <a:latin typeface="Arial" charset="0"/>
                <a:cs typeface="Arial" charset="0"/>
              </a:rPr>
              <a:t>Development of the competence to live with Definite Human Conduct</a:t>
            </a:r>
            <a:endParaRPr/>
          </a:p>
          <a:p>
            <a:pPr marL="457200" indent="-457200">
              <a:buFont typeface="Symbol" pitchFamily="18" charset="2"/>
              <a:buNone/>
              <a:defRPr/>
            </a:pPr>
            <a:r>
              <a:t>Discipline to Self-Discipline</a:t>
            </a:r>
          </a:p>
          <a:p>
            <a:pPr marL="457200" indent="-457200">
              <a:buFont typeface="Symbol" pitchFamily="18" charset="2"/>
              <a:buNone/>
              <a:defRPr/>
            </a:pPr>
            <a:endParaRPr sz="1100"/>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understanding</a:t>
            </a:r>
            <a:r>
              <a:rPr>
                <a:latin typeface="Arial" charset="0"/>
                <a:cs typeface="Arial" charset="0"/>
              </a:rPr>
              <a:t>, i.e. wisdom or clarity about what to do as a human being </a:t>
            </a:r>
            <a:r>
              <a:rPr lang="en-IN">
                <a:latin typeface="Arial" charset="0"/>
                <a:cs typeface="Arial" charset="0"/>
              </a:rPr>
              <a:t>–</a:t>
            </a:r>
            <a:r>
              <a:rPr>
                <a:latin typeface="Arial" charset="0"/>
                <a:cs typeface="Arial" charset="0"/>
              </a:rPr>
              <a:t> in oneself, family, society, nature</a:t>
            </a:r>
            <a:r>
              <a:rPr lang="en-IN">
                <a:latin typeface="Arial" charset="0"/>
                <a:cs typeface="Arial" charset="0"/>
              </a:rPr>
              <a:t>…</a:t>
            </a:r>
            <a:endParaRPr>
              <a:latin typeface="Arial" charset="0"/>
              <a:cs typeface="Arial" charset="0"/>
            </a:endParaRPr>
          </a:p>
          <a:p>
            <a:pPr marL="457200" indent="-457200">
              <a:buFont typeface="Calibri" pitchFamily="34" charset="0"/>
              <a:buAutoNum type="arabicPeriod"/>
              <a:defRPr/>
            </a:pPr>
            <a:endParaRPr sz="1000">
              <a:latin typeface="Arial" charset="0"/>
              <a:cs typeface="Arial" charset="0"/>
            </a:endParaRPr>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feeling</a:t>
            </a:r>
            <a:r>
              <a:rPr>
                <a:latin typeface="Arial" charset="0"/>
                <a:cs typeface="Arial" charset="0"/>
              </a:rPr>
              <a:t> </a:t>
            </a:r>
            <a:r>
              <a:rPr lang="en-IN">
                <a:latin typeface="Arial" charset="0"/>
                <a:cs typeface="Arial" charset="0"/>
              </a:rPr>
              <a:t>–</a:t>
            </a:r>
            <a:r>
              <a:rPr>
                <a:latin typeface="Arial" charset="0"/>
                <a:cs typeface="Arial" charset="0"/>
              </a:rPr>
              <a:t> the capacity to live in relationship with the other human beings </a:t>
            </a:r>
            <a:r>
              <a:rPr lang="en-IN">
                <a:latin typeface="Arial" charset="0"/>
                <a:cs typeface="Arial" charset="0"/>
              </a:rPr>
              <a:t>–</a:t>
            </a:r>
            <a:r>
              <a:rPr>
                <a:latin typeface="Arial" charset="0"/>
                <a:cs typeface="Arial" charset="0"/>
              </a:rPr>
              <a:t> in family, society</a:t>
            </a:r>
            <a:r>
              <a:rPr lang="en-IN">
                <a:latin typeface="Arial" charset="0"/>
                <a:cs typeface="Arial" charset="0"/>
              </a:rPr>
              <a:t>…</a:t>
            </a:r>
            <a:endParaRPr>
              <a:latin typeface="Arial" charset="0"/>
              <a:cs typeface="Arial" charset="0"/>
            </a:endParaRPr>
          </a:p>
          <a:p>
            <a:pPr marL="457200" indent="-457200">
              <a:buFont typeface="Calibri" pitchFamily="34" charset="0"/>
              <a:buAutoNum type="arabicPeriod"/>
              <a:defRPr/>
            </a:pPr>
            <a:endParaRPr sz="1000">
              <a:latin typeface="Arial" charset="0"/>
              <a:cs typeface="Arial" charset="0"/>
            </a:endParaRPr>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skills</a:t>
            </a:r>
            <a:r>
              <a:rPr>
                <a:latin typeface="Arial" charset="0"/>
                <a:cs typeface="Arial" charset="0"/>
              </a:rPr>
              <a:t> for prosperity, i.e.</a:t>
            </a:r>
          </a:p>
          <a:p>
            <a:pPr marL="914400" lvl="2" indent="-457200">
              <a:defRPr/>
            </a:pPr>
            <a:r>
              <a:rPr>
                <a:latin typeface="Arial" charset="0"/>
                <a:cs typeface="Arial" charset="0"/>
              </a:rPr>
              <a:t>The capacity to identify the need of physical facility</a:t>
            </a:r>
          </a:p>
          <a:p>
            <a:pPr marL="914400" lvl="2" indent="-457200">
              <a:defRPr/>
            </a:pPr>
            <a:r>
              <a:rPr>
                <a:latin typeface="Arial" charset="0"/>
                <a:cs typeface="Arial" charset="0"/>
              </a:rPr>
              <a:t>The skills &amp; practice for sustainable production of more than what is required (by way of </a:t>
            </a:r>
            <a:r>
              <a:rPr err="1">
                <a:latin typeface="Arial" charset="0"/>
                <a:cs typeface="Arial" charset="0"/>
              </a:rPr>
              <a:t>labour</a:t>
            </a:r>
            <a:r>
              <a:rPr>
                <a:latin typeface="Arial" charset="0"/>
                <a:cs typeface="Arial" charset="0"/>
              </a:rPr>
              <a:t>, using cyclic, mutually enriching process)</a:t>
            </a:r>
          </a:p>
          <a:p>
            <a:pPr marL="914400" lvl="2" indent="-457200">
              <a:defRPr/>
            </a:pPr>
            <a:r>
              <a:rPr>
                <a:latin typeface="Arial" charset="0"/>
                <a:cs typeface="Arial" charset="0"/>
              </a:rPr>
              <a:t>The feeling of prosperity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249C5B11-5932-4A18-BAB3-7FBCCD90F64E}"/>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 of Developent – In an environment of Relationship</a:t>
            </a:r>
            <a:endParaRPr lang="en-US" altLang="en-US"/>
          </a:p>
        </p:txBody>
      </p:sp>
      <p:sp>
        <p:nvSpPr>
          <p:cNvPr id="35843" name="TextBox 30">
            <a:extLst>
              <a:ext uri="{FF2B5EF4-FFF2-40B4-BE49-F238E27FC236}">
                <a16:creationId xmlns:a16="http://schemas.microsoft.com/office/drawing/2014/main" id="{2F4D905F-AAF7-4AAD-AA50-F7B5F371DEE3}"/>
              </a:ext>
            </a:extLst>
          </p:cNvPr>
          <p:cNvSpPr txBox="1">
            <a:spLocks noChangeArrowheads="1"/>
          </p:cNvSpPr>
          <p:nvPr/>
        </p:nvSpPr>
        <p:spPr bwMode="auto">
          <a:xfrm>
            <a:off x="2971800" y="6096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Imitate </a:t>
            </a:r>
            <a:r>
              <a:rPr lang="en-US" altLang="en-US" sz="2800">
                <a:solidFill>
                  <a:srgbClr val="1E00AA"/>
                </a:solidFill>
                <a:latin typeface="Kruti Dev 010" pitchFamily="2" charset="0"/>
                <a:cs typeface="Arial" panose="020B0604020202020204" pitchFamily="34" charset="0"/>
              </a:rPr>
              <a:t>vuqlj.k</a:t>
            </a:r>
            <a:endParaRPr lang="en-US" altLang="en-US" sz="2200">
              <a:solidFill>
                <a:srgbClr val="000000"/>
              </a:solidFill>
              <a:cs typeface="Arial" panose="020B0604020202020204" pitchFamily="34" charset="0"/>
            </a:endParaRPr>
          </a:p>
        </p:txBody>
      </p:sp>
      <p:sp>
        <p:nvSpPr>
          <p:cNvPr id="35844" name="TextBox 33">
            <a:extLst>
              <a:ext uri="{FF2B5EF4-FFF2-40B4-BE49-F238E27FC236}">
                <a16:creationId xmlns:a16="http://schemas.microsoft.com/office/drawing/2014/main" id="{DCD91F47-325C-49BC-B02C-191C5EAA90E6}"/>
              </a:ext>
            </a:extLst>
          </p:cNvPr>
          <p:cNvSpPr txBox="1">
            <a:spLocks noChangeArrowheads="1"/>
          </p:cNvSpPr>
          <p:nvPr/>
        </p:nvSpPr>
        <p:spPr bwMode="auto">
          <a:xfrm>
            <a:off x="990600" y="385445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      Self Discipline (10…)</a:t>
            </a:r>
          </a:p>
          <a:p>
            <a:pPr algn="ctr" eaLnBrk="1" hangingPunct="1"/>
            <a:r>
              <a:rPr lang="en-US" altLang="en-US" sz="2800">
                <a:solidFill>
                  <a:srgbClr val="1E00AA"/>
                </a:solidFill>
                <a:latin typeface="Kruti Dev 010" pitchFamily="2" charset="0"/>
                <a:cs typeface="Arial" panose="020B0604020202020204" pitchFamily="34" charset="0"/>
              </a:rPr>
              <a:t>Lo&amp;vuq'kklu</a:t>
            </a:r>
            <a:endParaRPr lang="en-US" altLang="en-US" sz="2200">
              <a:solidFill>
                <a:srgbClr val="1E00AA"/>
              </a:solidFill>
              <a:latin typeface="Kruti Dev 010" pitchFamily="2" charset="0"/>
              <a:cs typeface="Arial" panose="020B0604020202020204" pitchFamily="34" charset="0"/>
            </a:endParaRPr>
          </a:p>
          <a:p>
            <a:pPr algn="ctr" eaLnBrk="1" hangingPunct="1"/>
            <a:r>
              <a:rPr lang="en-US" altLang="en-US" sz="2200">
                <a:solidFill>
                  <a:srgbClr val="000000"/>
                </a:solidFill>
                <a:cs typeface="Arial" panose="020B0604020202020204" pitchFamily="34" charset="0"/>
              </a:rPr>
              <a:t>Self-confidence</a:t>
            </a:r>
          </a:p>
          <a:p>
            <a:pPr algn="ctr" eaLnBrk="1" hangingPunct="1"/>
            <a:r>
              <a:rPr lang="en-US" altLang="en-US" sz="2800">
                <a:solidFill>
                  <a:srgbClr val="1E00AA"/>
                </a:solidFill>
                <a:latin typeface="Kruti Dev 010" pitchFamily="2" charset="0"/>
                <a:cs typeface="Arial" panose="020B0604020202020204" pitchFamily="34" charset="0"/>
              </a:rPr>
              <a:t>vkRefo”okl</a:t>
            </a:r>
          </a:p>
        </p:txBody>
      </p:sp>
      <p:grpSp>
        <p:nvGrpSpPr>
          <p:cNvPr id="35845" name="Group 77">
            <a:extLst>
              <a:ext uri="{FF2B5EF4-FFF2-40B4-BE49-F238E27FC236}">
                <a16:creationId xmlns:a16="http://schemas.microsoft.com/office/drawing/2014/main" id="{D9E5E066-2616-471A-AFAF-2E3E92A30B8E}"/>
              </a:ext>
            </a:extLst>
          </p:cNvPr>
          <p:cNvGrpSpPr>
            <a:grpSpLocks/>
          </p:cNvGrpSpPr>
          <p:nvPr/>
        </p:nvGrpSpPr>
        <p:grpSpPr bwMode="auto">
          <a:xfrm>
            <a:off x="2971800" y="1068388"/>
            <a:ext cx="3352800" cy="598487"/>
            <a:chOff x="2514600" y="1067593"/>
            <a:chExt cx="3352800" cy="600148"/>
          </a:xfrm>
        </p:grpSpPr>
        <p:sp>
          <p:nvSpPr>
            <p:cNvPr id="35865" name="TextBox 31">
              <a:extLst>
                <a:ext uri="{FF2B5EF4-FFF2-40B4-BE49-F238E27FC236}">
                  <a16:creationId xmlns:a16="http://schemas.microsoft.com/office/drawing/2014/main" id="{BCA75C6E-A5EC-49F8-8E15-1708F883B46E}"/>
                </a:ext>
              </a:extLst>
            </p:cNvPr>
            <p:cNvSpPr txBox="1">
              <a:spLocks noChangeArrowheads="1"/>
            </p:cNvSpPr>
            <p:nvPr/>
          </p:nvSpPr>
          <p:spPr bwMode="auto">
            <a:xfrm>
              <a:off x="2514600" y="1143000"/>
              <a:ext cx="3352800" cy="52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Follow </a:t>
              </a:r>
              <a:r>
                <a:rPr lang="en-US" altLang="en-US" sz="2800">
                  <a:solidFill>
                    <a:srgbClr val="1E00AA"/>
                  </a:solidFill>
                  <a:latin typeface="Kruti Dev 010" pitchFamily="2" charset="0"/>
                  <a:cs typeface="Arial" panose="020B0604020202020204" pitchFamily="34" charset="0"/>
                </a:rPr>
                <a:t>vuqdj.k</a:t>
              </a:r>
              <a:endParaRPr lang="en-US" altLang="en-US" sz="2200">
                <a:solidFill>
                  <a:srgbClr val="000000"/>
                </a:solidFill>
                <a:cs typeface="Arial" panose="020B0604020202020204" pitchFamily="34" charset="0"/>
              </a:endParaRPr>
            </a:p>
          </p:txBody>
        </p:sp>
        <p:cxnSp>
          <p:nvCxnSpPr>
            <p:cNvPr id="69" name="Straight Arrow Connector 68">
              <a:extLst>
                <a:ext uri="{FF2B5EF4-FFF2-40B4-BE49-F238E27FC236}">
                  <a16:creationId xmlns:a16="http://schemas.microsoft.com/office/drawing/2014/main" id="{1E999589-171D-4710-A232-5B8E3CFF5BC3}"/>
                </a:ext>
              </a:extLst>
            </p:cNvPr>
            <p:cNvCxnSpPr/>
            <p:nvPr/>
          </p:nvCxnSpPr>
          <p:spPr>
            <a:xfrm rot="5400000">
              <a:off x="4116179" y="1142414"/>
              <a:ext cx="15123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846" name="Group 78">
            <a:extLst>
              <a:ext uri="{FF2B5EF4-FFF2-40B4-BE49-F238E27FC236}">
                <a16:creationId xmlns:a16="http://schemas.microsoft.com/office/drawing/2014/main" id="{D0397F61-EA6F-4C91-AA93-1505CB4FD4B5}"/>
              </a:ext>
            </a:extLst>
          </p:cNvPr>
          <p:cNvGrpSpPr>
            <a:grpSpLocks/>
          </p:cNvGrpSpPr>
          <p:nvPr/>
        </p:nvGrpSpPr>
        <p:grpSpPr bwMode="auto">
          <a:xfrm>
            <a:off x="2971800" y="1601788"/>
            <a:ext cx="3810000" cy="936625"/>
            <a:chOff x="2514600" y="1600992"/>
            <a:chExt cx="3810000" cy="939575"/>
          </a:xfrm>
        </p:grpSpPr>
        <p:sp>
          <p:nvSpPr>
            <p:cNvPr id="35863" name="TextBox 32">
              <a:extLst>
                <a:ext uri="{FF2B5EF4-FFF2-40B4-BE49-F238E27FC236}">
                  <a16:creationId xmlns:a16="http://schemas.microsoft.com/office/drawing/2014/main" id="{F3EAA6F1-ADB1-4468-8EEC-B944A4921DE8}"/>
                </a:ext>
              </a:extLst>
            </p:cNvPr>
            <p:cNvSpPr txBox="1">
              <a:spLocks noChangeArrowheads="1"/>
            </p:cNvSpPr>
            <p:nvPr/>
          </p:nvSpPr>
          <p:spPr bwMode="auto">
            <a:xfrm>
              <a:off x="2514600" y="1676401"/>
              <a:ext cx="3810000" cy="8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Obedience/Discipline</a:t>
              </a:r>
              <a:endParaRPr lang="en-US" altLang="en-US" sz="2200">
                <a:solidFill>
                  <a:srgbClr val="000000"/>
                </a:solidFill>
                <a:latin typeface="Kruti Dev 010" pitchFamily="2" charset="0"/>
                <a:cs typeface="Arial" panose="020B0604020202020204" pitchFamily="34" charset="0"/>
              </a:endParaRPr>
            </a:p>
            <a:p>
              <a:pPr algn="ctr" eaLnBrk="1" hangingPunct="1"/>
              <a:r>
                <a:rPr lang="en-US" altLang="en-US" sz="2800">
                  <a:solidFill>
                    <a:srgbClr val="1E00AA"/>
                  </a:solidFill>
                  <a:latin typeface="Kruti Dev 010" pitchFamily="2" charset="0"/>
                  <a:cs typeface="Arial" panose="020B0604020202020204" pitchFamily="34" charset="0"/>
                </a:rPr>
                <a:t>vkKkikyu@vuq'kklu</a:t>
              </a:r>
              <a:endParaRPr lang="en-US" altLang="en-US" sz="2200">
                <a:solidFill>
                  <a:srgbClr val="000000"/>
                </a:solidFill>
                <a:cs typeface="Arial" panose="020B0604020202020204" pitchFamily="34" charset="0"/>
              </a:endParaRPr>
            </a:p>
          </p:txBody>
        </p:sp>
        <p:cxnSp>
          <p:nvCxnSpPr>
            <p:cNvPr id="73" name="Straight Arrow Connector 72">
              <a:extLst>
                <a:ext uri="{FF2B5EF4-FFF2-40B4-BE49-F238E27FC236}">
                  <a16:creationId xmlns:a16="http://schemas.microsoft.com/office/drawing/2014/main" id="{B803F06A-70EB-4154-8131-314F5F8CA09F}"/>
                </a:ext>
              </a:extLst>
            </p:cNvPr>
            <p:cNvCxnSpPr/>
            <p:nvPr/>
          </p:nvCxnSpPr>
          <p:spPr>
            <a:xfrm rot="5400000">
              <a:off x="4116151" y="1675841"/>
              <a:ext cx="1512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847" name="Group 36">
            <a:extLst>
              <a:ext uri="{FF2B5EF4-FFF2-40B4-BE49-F238E27FC236}">
                <a16:creationId xmlns:a16="http://schemas.microsoft.com/office/drawing/2014/main" id="{3BDA95AE-0220-4F35-A4A5-0B17D88D777A}"/>
              </a:ext>
            </a:extLst>
          </p:cNvPr>
          <p:cNvGrpSpPr>
            <a:grpSpLocks/>
          </p:cNvGrpSpPr>
          <p:nvPr/>
        </p:nvGrpSpPr>
        <p:grpSpPr bwMode="auto">
          <a:xfrm>
            <a:off x="1600200" y="2438400"/>
            <a:ext cx="4038600" cy="1381125"/>
            <a:chOff x="76200" y="2438400"/>
            <a:chExt cx="4038600" cy="1381125"/>
          </a:xfrm>
        </p:grpSpPr>
        <p:grpSp>
          <p:nvGrpSpPr>
            <p:cNvPr id="35854" name="Group 82">
              <a:extLst>
                <a:ext uri="{FF2B5EF4-FFF2-40B4-BE49-F238E27FC236}">
                  <a16:creationId xmlns:a16="http://schemas.microsoft.com/office/drawing/2014/main" id="{C4A7CFFA-D9CF-4EC1-AC39-CE96CA4B4FC5}"/>
                </a:ext>
              </a:extLst>
            </p:cNvPr>
            <p:cNvGrpSpPr>
              <a:grpSpLocks/>
            </p:cNvGrpSpPr>
            <p:nvPr/>
          </p:nvGrpSpPr>
          <p:grpSpPr bwMode="auto">
            <a:xfrm>
              <a:off x="76200" y="2779713"/>
              <a:ext cx="3352800" cy="1039812"/>
              <a:chOff x="1143000" y="2236113"/>
              <a:chExt cx="3352800" cy="1040487"/>
            </a:xfrm>
          </p:grpSpPr>
          <p:cxnSp>
            <p:nvCxnSpPr>
              <p:cNvPr id="40" name="Straight Connector 39">
                <a:extLst>
                  <a:ext uri="{FF2B5EF4-FFF2-40B4-BE49-F238E27FC236}">
                    <a16:creationId xmlns:a16="http://schemas.microsoft.com/office/drawing/2014/main" id="{15ADFD6F-FF10-4764-9068-AFD2286772F4}"/>
                  </a:ext>
                </a:extLst>
              </p:cNvPr>
              <p:cNvCxnSpPr/>
              <p:nvPr/>
            </p:nvCxnSpPr>
            <p:spPr>
              <a:xfrm>
                <a:off x="1676400" y="2666604"/>
                <a:ext cx="1600200"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F979D56-1CB3-4A4C-A4E1-621F164C7B48}"/>
                  </a:ext>
                </a:extLst>
              </p:cNvPr>
              <p:cNvCxnSpPr/>
              <p:nvPr/>
            </p:nvCxnSpPr>
            <p:spPr>
              <a:xfrm rot="5400000">
                <a:off x="1372196" y="2970808"/>
                <a:ext cx="6099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62" name="TextBox 65">
                <a:extLst>
                  <a:ext uri="{FF2B5EF4-FFF2-40B4-BE49-F238E27FC236}">
                    <a16:creationId xmlns:a16="http://schemas.microsoft.com/office/drawing/2014/main" id="{97A2C74A-2977-43D4-9D36-A3975B722429}"/>
                  </a:ext>
                </a:extLst>
              </p:cNvPr>
              <p:cNvSpPr txBox="1">
                <a:spLocks noChangeArrowheads="1"/>
              </p:cNvSpPr>
              <p:nvPr/>
            </p:nvSpPr>
            <p:spPr bwMode="auto">
              <a:xfrm>
                <a:off x="1143000" y="2236113"/>
                <a:ext cx="3352800" cy="8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Right</a:t>
                </a:r>
              </a:p>
              <a:p>
                <a:pPr algn="ctr" eaLnBrk="1" hangingPunct="1"/>
                <a:r>
                  <a:rPr lang="en-US" altLang="en-US" sz="2800">
                    <a:solidFill>
                      <a:srgbClr val="1E00AA"/>
                    </a:solidFill>
                    <a:latin typeface="Kruti Dev 010" pitchFamily="2" charset="0"/>
                    <a:cs typeface="Arial" panose="020B0604020202020204" pitchFamily="34" charset="0"/>
                  </a:rPr>
                  <a:t>lgh</a:t>
                </a:r>
                <a:endParaRPr lang="en-US" altLang="en-US" sz="2800">
                  <a:solidFill>
                    <a:srgbClr val="1E00AA"/>
                  </a:solidFill>
                  <a:cs typeface="Arial" panose="020B0604020202020204" pitchFamily="34" charset="0"/>
                </a:endParaRPr>
              </a:p>
            </p:txBody>
          </p:sp>
        </p:grpSp>
        <p:grpSp>
          <p:nvGrpSpPr>
            <p:cNvPr id="35855" name="Group 48">
              <a:extLst>
                <a:ext uri="{FF2B5EF4-FFF2-40B4-BE49-F238E27FC236}">
                  <a16:creationId xmlns:a16="http://schemas.microsoft.com/office/drawing/2014/main" id="{4437203D-E512-4318-89C4-3ACEB5D055EB}"/>
                </a:ext>
              </a:extLst>
            </p:cNvPr>
            <p:cNvGrpSpPr>
              <a:grpSpLocks/>
            </p:cNvGrpSpPr>
            <p:nvPr/>
          </p:nvGrpSpPr>
          <p:grpSpPr bwMode="auto">
            <a:xfrm>
              <a:off x="2133600" y="2438400"/>
              <a:ext cx="1981200" cy="1242320"/>
              <a:chOff x="3200400" y="1895475"/>
              <a:chExt cx="1981200" cy="1242320"/>
            </a:xfrm>
          </p:grpSpPr>
          <p:grpSp>
            <p:nvGrpSpPr>
              <p:cNvPr id="35856" name="Group 86">
                <a:extLst>
                  <a:ext uri="{FF2B5EF4-FFF2-40B4-BE49-F238E27FC236}">
                    <a16:creationId xmlns:a16="http://schemas.microsoft.com/office/drawing/2014/main" id="{134625E7-53EF-4D3A-9DC0-F26FBB70D3CE}"/>
                  </a:ext>
                </a:extLst>
              </p:cNvPr>
              <p:cNvGrpSpPr>
                <a:grpSpLocks/>
              </p:cNvGrpSpPr>
              <p:nvPr/>
            </p:nvGrpSpPr>
            <p:grpSpPr bwMode="auto">
              <a:xfrm>
                <a:off x="3200400" y="1895475"/>
                <a:ext cx="1981200" cy="1228725"/>
                <a:chOff x="3200400" y="1895475"/>
                <a:chExt cx="1981200" cy="1228725"/>
              </a:xfrm>
            </p:grpSpPr>
            <p:sp>
              <p:nvSpPr>
                <p:cNvPr id="35" name="Flowchart: Decision 34">
                  <a:extLst>
                    <a:ext uri="{FF2B5EF4-FFF2-40B4-BE49-F238E27FC236}">
                      <a16:creationId xmlns:a16="http://schemas.microsoft.com/office/drawing/2014/main" id="{83D12483-1A2C-41BB-8B23-A6762AFF4B51}"/>
                    </a:ext>
                  </a:extLst>
                </p:cNvPr>
                <p:cNvSpPr/>
                <p:nvPr/>
              </p:nvSpPr>
              <p:spPr>
                <a:xfrm>
                  <a:off x="3200400" y="2209800"/>
                  <a:ext cx="1981200" cy="9144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dirty="0">
                    <a:solidFill>
                      <a:prstClr val="black"/>
                    </a:solidFill>
                  </a:endParaRPr>
                </a:p>
              </p:txBody>
            </p:sp>
            <p:cxnSp>
              <p:nvCxnSpPr>
                <p:cNvPr id="74" name="Straight Arrow Connector 73">
                  <a:extLst>
                    <a:ext uri="{FF2B5EF4-FFF2-40B4-BE49-F238E27FC236}">
                      <a16:creationId xmlns:a16="http://schemas.microsoft.com/office/drawing/2014/main" id="{FB0ED4C2-6C85-45BB-8EBF-E4405A5EB802}"/>
                    </a:ext>
                  </a:extLst>
                </p:cNvPr>
                <p:cNvCxnSpPr/>
                <p:nvPr/>
              </p:nvCxnSpPr>
              <p:spPr>
                <a:xfrm rot="5400000">
                  <a:off x="4033838" y="2051050"/>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857" name="Rectangle 45">
                <a:extLst>
                  <a:ext uri="{FF2B5EF4-FFF2-40B4-BE49-F238E27FC236}">
                    <a16:creationId xmlns:a16="http://schemas.microsoft.com/office/drawing/2014/main" id="{0183F2F6-B7C6-40D6-88D4-45528ED4A520}"/>
                  </a:ext>
                </a:extLst>
              </p:cNvPr>
              <p:cNvSpPr>
                <a:spLocks noChangeArrowheads="1"/>
              </p:cNvSpPr>
              <p:nvPr/>
            </p:nvSpPr>
            <p:spPr bwMode="auto">
              <a:xfrm>
                <a:off x="3685255" y="2337576"/>
                <a:ext cx="119616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00"/>
                    </a:solidFill>
                    <a:cs typeface="Arial" panose="020B0604020202020204" pitchFamily="34" charset="0"/>
                  </a:rPr>
                  <a:t>Self-verif</a:t>
                </a:r>
              </a:p>
              <a:p>
                <a:pPr algn="ctr" eaLnBrk="1" hangingPunct="1"/>
                <a:r>
                  <a:rPr lang="en-US" altLang="en-US" sz="2600">
                    <a:solidFill>
                      <a:srgbClr val="1E00AA"/>
                    </a:solidFill>
                    <a:latin typeface="Kruti Dev 010" pitchFamily="2" charset="0"/>
                    <a:cs typeface="Arial" panose="020B0604020202020204" pitchFamily="34" charset="0"/>
                  </a:rPr>
                  <a:t>Tkk¡p </a:t>
                </a:r>
                <a:endParaRPr lang="en-US" altLang="en-US" sz="2600">
                  <a:solidFill>
                    <a:srgbClr val="1E00AA"/>
                  </a:solidFill>
                  <a:cs typeface="Arial" panose="020B0604020202020204" pitchFamily="34" charset="0"/>
                </a:endParaRPr>
              </a:p>
            </p:txBody>
          </p:sp>
        </p:grpSp>
      </p:grpSp>
      <p:sp>
        <p:nvSpPr>
          <p:cNvPr id="35848" name="Text Placeholder 2">
            <a:extLst>
              <a:ext uri="{FF2B5EF4-FFF2-40B4-BE49-F238E27FC236}">
                <a16:creationId xmlns:a16="http://schemas.microsoft.com/office/drawing/2014/main" id="{3967FE62-94FA-43F2-9B93-D1EA1FECE435}"/>
              </a:ext>
            </a:extLst>
          </p:cNvPr>
          <p:cNvSpPr txBox="1">
            <a:spLocks/>
          </p:cNvSpPr>
          <p:nvPr/>
        </p:nvSpPr>
        <p:spPr bwMode="auto">
          <a:xfrm>
            <a:off x="8915400" y="609600"/>
            <a:ext cx="175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a:solidFill>
                  <a:srgbClr val="FF0000"/>
                </a:solidFill>
                <a:cs typeface="Arial" panose="020B0604020202020204" pitchFamily="34" charset="0"/>
              </a:rPr>
              <a:t>Family </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ifjokj</a:t>
            </a: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School</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fo|ky;</a:t>
            </a: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University</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fo”o&amp;fo|ky; </a:t>
            </a: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Society</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lekt</a:t>
            </a:r>
          </a:p>
        </p:txBody>
      </p:sp>
      <p:sp>
        <p:nvSpPr>
          <p:cNvPr id="35849" name="Text Placeholder 2">
            <a:extLst>
              <a:ext uri="{FF2B5EF4-FFF2-40B4-BE49-F238E27FC236}">
                <a16:creationId xmlns:a16="http://schemas.microsoft.com/office/drawing/2014/main" id="{9F353F30-3D2C-4C51-9151-EDA87DE460EF}"/>
              </a:ext>
            </a:extLst>
          </p:cNvPr>
          <p:cNvSpPr txBox="1">
            <a:spLocks/>
          </p:cNvSpPr>
          <p:nvPr/>
        </p:nvSpPr>
        <p:spPr bwMode="auto">
          <a:xfrm>
            <a:off x="1524000" y="609600"/>
            <a:ext cx="152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a:solidFill>
                  <a:srgbClr val="FF0000"/>
                </a:solidFill>
                <a:cs typeface="Arial" panose="020B0604020202020204" pitchFamily="34" charset="0"/>
              </a:rPr>
              <a:t>Assuming </a:t>
            </a:r>
            <a:r>
              <a:rPr lang="en-US" altLang="en-US" sz="2600">
                <a:solidFill>
                  <a:srgbClr val="FF0000"/>
                </a:solidFill>
                <a:latin typeface="Kruti Dev 010" pitchFamily="2" charset="0"/>
                <a:cs typeface="Arial" panose="020B0604020202020204" pitchFamily="34" charset="0"/>
              </a:rPr>
              <a:t>ekuuk</a:t>
            </a: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Knowing</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tkuuk</a:t>
            </a:r>
          </a:p>
        </p:txBody>
      </p:sp>
      <p:sp>
        <p:nvSpPr>
          <p:cNvPr id="44" name="Arc 43">
            <a:extLst>
              <a:ext uri="{FF2B5EF4-FFF2-40B4-BE49-F238E27FC236}">
                <a16:creationId xmlns:a16="http://schemas.microsoft.com/office/drawing/2014/main" id="{0268A9FB-D06D-4DF2-BD54-6D03BCADBE6C}"/>
              </a:ext>
            </a:extLst>
          </p:cNvPr>
          <p:cNvSpPr/>
          <p:nvPr/>
        </p:nvSpPr>
        <p:spPr>
          <a:xfrm flipH="1">
            <a:off x="228600" y="1068388"/>
            <a:ext cx="2743200" cy="4756150"/>
          </a:xfrm>
          <a:prstGeom prst="arc">
            <a:avLst>
              <a:gd name="adj1" fmla="val 16402117"/>
              <a:gd name="adj2" fmla="val 50011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35851" name="TextBox 45">
            <a:extLst>
              <a:ext uri="{FF2B5EF4-FFF2-40B4-BE49-F238E27FC236}">
                <a16:creationId xmlns:a16="http://schemas.microsoft.com/office/drawing/2014/main" id="{D8E33492-2861-4A03-83D9-6CA5D997A278}"/>
              </a:ext>
            </a:extLst>
          </p:cNvPr>
          <p:cNvSpPr txBox="1">
            <a:spLocks noChangeArrowheads="1"/>
          </p:cNvSpPr>
          <p:nvPr/>
        </p:nvSpPr>
        <p:spPr bwMode="auto">
          <a:xfrm>
            <a:off x="179388" y="1387475"/>
            <a:ext cx="1600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rPr>
              <a:t>Next Generation</a:t>
            </a:r>
          </a:p>
        </p:txBody>
      </p:sp>
      <p:sp>
        <p:nvSpPr>
          <p:cNvPr id="35852" name="TextBox 48">
            <a:extLst>
              <a:ext uri="{FF2B5EF4-FFF2-40B4-BE49-F238E27FC236}">
                <a16:creationId xmlns:a16="http://schemas.microsoft.com/office/drawing/2014/main" id="{1AF3011E-E70B-468B-ACED-F97091B94A3B}"/>
              </a:ext>
            </a:extLst>
          </p:cNvPr>
          <p:cNvSpPr txBox="1">
            <a:spLocks noChangeArrowheads="1"/>
          </p:cNvSpPr>
          <p:nvPr/>
        </p:nvSpPr>
        <p:spPr bwMode="auto">
          <a:xfrm>
            <a:off x="1524000" y="1957388"/>
            <a:ext cx="1752600"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Relationship</a:t>
            </a:r>
          </a:p>
          <a:p>
            <a:pPr algn="ctr" eaLnBrk="1" hangingPunct="1"/>
            <a:r>
              <a:rPr lang="en-US" altLang="en-US" sz="2800">
                <a:solidFill>
                  <a:srgbClr val="1E00AA"/>
                </a:solidFill>
                <a:latin typeface="Kruti Dev 010" pitchFamily="2" charset="0"/>
                <a:cs typeface="Arial" panose="020B0604020202020204" pitchFamily="34" charset="0"/>
              </a:rPr>
              <a:t>laca/k</a:t>
            </a:r>
            <a:endParaRPr lang="en-US" altLang="en-US" sz="2800">
              <a:solidFill>
                <a:srgbClr val="1E00AA"/>
              </a:solidFill>
              <a:cs typeface="Arial" panose="020B0604020202020204" pitchFamily="34" charset="0"/>
            </a:endParaRPr>
          </a:p>
        </p:txBody>
      </p:sp>
      <p:sp>
        <p:nvSpPr>
          <p:cNvPr id="35853" name="TextBox 33">
            <a:extLst>
              <a:ext uri="{FF2B5EF4-FFF2-40B4-BE49-F238E27FC236}">
                <a16:creationId xmlns:a16="http://schemas.microsoft.com/office/drawing/2014/main" id="{9B3A1778-36EB-4964-8B2F-AE34AB9FE3F0}"/>
              </a:ext>
            </a:extLst>
          </p:cNvPr>
          <p:cNvSpPr txBox="1">
            <a:spLocks noChangeArrowheads="1"/>
          </p:cNvSpPr>
          <p:nvPr/>
        </p:nvSpPr>
        <p:spPr bwMode="auto">
          <a:xfrm>
            <a:off x="4648200" y="4090988"/>
            <a:ext cx="434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1E00AA"/>
                </a:solidFill>
                <a:cs typeface="Arial" panose="020B0604020202020204" pitchFamily="34" charset="0"/>
              </a:rPr>
              <a:t>Next generation is likely to be more developed…</a:t>
            </a:r>
          </a:p>
          <a:p>
            <a:pPr eaLnBrk="1" hangingPunct="1"/>
            <a:endParaRPr lang="en-US" altLang="en-US" sz="2200">
              <a:solidFill>
                <a:srgbClr val="1E00AA"/>
              </a:solidFill>
              <a:cs typeface="Arial" panose="020B0604020202020204" pitchFamily="34" charset="0"/>
            </a:endParaRPr>
          </a:p>
          <a:p>
            <a:pPr eaLnBrk="1" hangingPunct="1"/>
            <a:r>
              <a:rPr lang="en-US" altLang="en-US" sz="2200">
                <a:solidFill>
                  <a:srgbClr val="1E00AA"/>
                </a:solidFill>
                <a:cs typeface="Arial" panose="020B0604020202020204" pitchFamily="34" charset="0"/>
              </a:rPr>
              <a:t>In harmony within</a:t>
            </a:r>
          </a:p>
          <a:p>
            <a:pPr eaLnBrk="1" hangingPunct="1"/>
            <a:r>
              <a:rPr lang="en-US" altLang="en-US" sz="2200">
                <a:solidFill>
                  <a:srgbClr val="1E00AA"/>
                </a:solidFill>
                <a:cs typeface="Arial" panose="020B0604020202020204" pitchFamily="34" charset="0"/>
              </a:rPr>
              <a:t>In harmony with family</a:t>
            </a:r>
          </a:p>
          <a:p>
            <a:pPr eaLnBrk="1" hangingPunct="1"/>
            <a:r>
              <a:rPr lang="en-US" altLang="en-US" sz="2200">
                <a:solidFill>
                  <a:srgbClr val="1E00AA"/>
                </a:solidFill>
                <a:cs typeface="Arial" panose="020B0604020202020204" pitchFamily="34" charset="0"/>
              </a:rPr>
              <a:t>In harmony with society</a:t>
            </a:r>
          </a:p>
          <a:p>
            <a:pPr eaLnBrk="1" hangingPunct="1"/>
            <a:r>
              <a:rPr lang="en-US" altLang="en-US" sz="2200">
                <a:solidFill>
                  <a:srgbClr val="1E00AA"/>
                </a:solidFill>
                <a:cs typeface="Arial" panose="020B0604020202020204" pitchFamily="34" charset="0"/>
              </a:rPr>
              <a:t>In harmony with nature/existence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A83BE6B-CD09-4B55-BA2A-594B44DFC01C}"/>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Process of Developent – In an environment of Domination</a:t>
            </a:r>
            <a:endParaRPr lang="en-US" altLang="en-US"/>
          </a:p>
        </p:txBody>
      </p:sp>
      <p:sp>
        <p:nvSpPr>
          <p:cNvPr id="36867" name="TextBox 30">
            <a:extLst>
              <a:ext uri="{FF2B5EF4-FFF2-40B4-BE49-F238E27FC236}">
                <a16:creationId xmlns:a16="http://schemas.microsoft.com/office/drawing/2014/main" id="{EB5C37B0-9E60-41C9-9E2F-EDB09E67EE28}"/>
              </a:ext>
            </a:extLst>
          </p:cNvPr>
          <p:cNvSpPr txBox="1">
            <a:spLocks noChangeArrowheads="1"/>
          </p:cNvSpPr>
          <p:nvPr/>
        </p:nvSpPr>
        <p:spPr bwMode="auto">
          <a:xfrm>
            <a:off x="2971800" y="6096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Imitate </a:t>
            </a:r>
            <a:r>
              <a:rPr lang="en-US" altLang="en-US" sz="2800">
                <a:solidFill>
                  <a:srgbClr val="1E00AA"/>
                </a:solidFill>
                <a:latin typeface="Kruti Dev 010" pitchFamily="2" charset="0"/>
                <a:cs typeface="Arial" panose="020B0604020202020204" pitchFamily="34" charset="0"/>
              </a:rPr>
              <a:t>vuqlj.k</a:t>
            </a:r>
            <a:endParaRPr lang="en-US" altLang="en-US" sz="2200">
              <a:solidFill>
                <a:srgbClr val="000000"/>
              </a:solidFill>
              <a:cs typeface="Arial" panose="020B0604020202020204" pitchFamily="34" charset="0"/>
            </a:endParaRPr>
          </a:p>
        </p:txBody>
      </p:sp>
      <p:grpSp>
        <p:nvGrpSpPr>
          <p:cNvPr id="36868" name="Group 77">
            <a:extLst>
              <a:ext uri="{FF2B5EF4-FFF2-40B4-BE49-F238E27FC236}">
                <a16:creationId xmlns:a16="http://schemas.microsoft.com/office/drawing/2014/main" id="{DC0D07DC-61B8-4F4D-AA69-549B7162B215}"/>
              </a:ext>
            </a:extLst>
          </p:cNvPr>
          <p:cNvGrpSpPr>
            <a:grpSpLocks/>
          </p:cNvGrpSpPr>
          <p:nvPr/>
        </p:nvGrpSpPr>
        <p:grpSpPr bwMode="auto">
          <a:xfrm>
            <a:off x="2971800" y="1068388"/>
            <a:ext cx="3352800" cy="598487"/>
            <a:chOff x="2514600" y="1067593"/>
            <a:chExt cx="3352800" cy="600148"/>
          </a:xfrm>
        </p:grpSpPr>
        <p:sp>
          <p:nvSpPr>
            <p:cNvPr id="36903" name="TextBox 31">
              <a:extLst>
                <a:ext uri="{FF2B5EF4-FFF2-40B4-BE49-F238E27FC236}">
                  <a16:creationId xmlns:a16="http://schemas.microsoft.com/office/drawing/2014/main" id="{AA55DB89-4B8D-4703-8F75-9FC2EA725F55}"/>
                </a:ext>
              </a:extLst>
            </p:cNvPr>
            <p:cNvSpPr txBox="1">
              <a:spLocks noChangeArrowheads="1"/>
            </p:cNvSpPr>
            <p:nvPr/>
          </p:nvSpPr>
          <p:spPr bwMode="auto">
            <a:xfrm>
              <a:off x="2514600" y="1143000"/>
              <a:ext cx="3352800" cy="52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Follow </a:t>
              </a:r>
              <a:r>
                <a:rPr lang="en-US" altLang="en-US" sz="2800">
                  <a:solidFill>
                    <a:srgbClr val="1E00AA"/>
                  </a:solidFill>
                  <a:latin typeface="Kruti Dev 010" pitchFamily="2" charset="0"/>
                  <a:cs typeface="Arial" panose="020B0604020202020204" pitchFamily="34" charset="0"/>
                </a:rPr>
                <a:t>vuqdj.k</a:t>
              </a:r>
              <a:endParaRPr lang="en-US" altLang="en-US" sz="2200">
                <a:solidFill>
                  <a:srgbClr val="000000"/>
                </a:solidFill>
                <a:cs typeface="Arial" panose="020B0604020202020204" pitchFamily="34" charset="0"/>
              </a:endParaRPr>
            </a:p>
          </p:txBody>
        </p:sp>
        <p:cxnSp>
          <p:nvCxnSpPr>
            <p:cNvPr id="69" name="Straight Arrow Connector 68">
              <a:extLst>
                <a:ext uri="{FF2B5EF4-FFF2-40B4-BE49-F238E27FC236}">
                  <a16:creationId xmlns:a16="http://schemas.microsoft.com/office/drawing/2014/main" id="{B74C46A5-0B21-45DB-B07B-20E271490747}"/>
                </a:ext>
              </a:extLst>
            </p:cNvPr>
            <p:cNvCxnSpPr/>
            <p:nvPr/>
          </p:nvCxnSpPr>
          <p:spPr>
            <a:xfrm rot="5400000">
              <a:off x="4116179" y="1142414"/>
              <a:ext cx="15123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869" name="Group 78">
            <a:extLst>
              <a:ext uri="{FF2B5EF4-FFF2-40B4-BE49-F238E27FC236}">
                <a16:creationId xmlns:a16="http://schemas.microsoft.com/office/drawing/2014/main" id="{C6AACF26-9D99-4E8A-8434-7542BCDF0DD0}"/>
              </a:ext>
            </a:extLst>
          </p:cNvPr>
          <p:cNvGrpSpPr>
            <a:grpSpLocks/>
          </p:cNvGrpSpPr>
          <p:nvPr/>
        </p:nvGrpSpPr>
        <p:grpSpPr bwMode="auto">
          <a:xfrm>
            <a:off x="2971800" y="1601788"/>
            <a:ext cx="3810000" cy="936625"/>
            <a:chOff x="2514600" y="1600992"/>
            <a:chExt cx="3810000" cy="939575"/>
          </a:xfrm>
        </p:grpSpPr>
        <p:sp>
          <p:nvSpPr>
            <p:cNvPr id="36901" name="TextBox 32">
              <a:extLst>
                <a:ext uri="{FF2B5EF4-FFF2-40B4-BE49-F238E27FC236}">
                  <a16:creationId xmlns:a16="http://schemas.microsoft.com/office/drawing/2014/main" id="{BDFBB297-E6EA-4B41-8EBF-B9D37CF8EB19}"/>
                </a:ext>
              </a:extLst>
            </p:cNvPr>
            <p:cNvSpPr txBox="1">
              <a:spLocks noChangeArrowheads="1"/>
            </p:cNvSpPr>
            <p:nvPr/>
          </p:nvSpPr>
          <p:spPr bwMode="auto">
            <a:xfrm>
              <a:off x="2514600" y="1676401"/>
              <a:ext cx="3810000" cy="8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Obedience/Discipline</a:t>
              </a:r>
              <a:endParaRPr lang="en-US" altLang="en-US" sz="2200">
                <a:solidFill>
                  <a:srgbClr val="000000"/>
                </a:solidFill>
                <a:latin typeface="Kruti Dev 010" pitchFamily="2" charset="0"/>
                <a:cs typeface="Arial" panose="020B0604020202020204" pitchFamily="34" charset="0"/>
              </a:endParaRPr>
            </a:p>
            <a:p>
              <a:pPr algn="ctr" eaLnBrk="1" hangingPunct="1"/>
              <a:r>
                <a:rPr lang="en-US" altLang="en-US" sz="2800">
                  <a:solidFill>
                    <a:srgbClr val="1E00AA"/>
                  </a:solidFill>
                  <a:latin typeface="Kruti Dev 010" pitchFamily="2" charset="0"/>
                  <a:cs typeface="Arial" panose="020B0604020202020204" pitchFamily="34" charset="0"/>
                </a:rPr>
                <a:t>vkKkikyu@vuq'kklu</a:t>
              </a:r>
              <a:endParaRPr lang="en-US" altLang="en-US" sz="2200">
                <a:solidFill>
                  <a:srgbClr val="000000"/>
                </a:solidFill>
                <a:cs typeface="Arial" panose="020B0604020202020204" pitchFamily="34" charset="0"/>
              </a:endParaRPr>
            </a:p>
          </p:txBody>
        </p:sp>
        <p:cxnSp>
          <p:nvCxnSpPr>
            <p:cNvPr id="73" name="Straight Arrow Connector 72">
              <a:extLst>
                <a:ext uri="{FF2B5EF4-FFF2-40B4-BE49-F238E27FC236}">
                  <a16:creationId xmlns:a16="http://schemas.microsoft.com/office/drawing/2014/main" id="{967916EF-A310-43DD-8275-2D1D144B3FE1}"/>
                </a:ext>
              </a:extLst>
            </p:cNvPr>
            <p:cNvCxnSpPr/>
            <p:nvPr/>
          </p:nvCxnSpPr>
          <p:spPr>
            <a:xfrm rot="5400000">
              <a:off x="4116151" y="1675841"/>
              <a:ext cx="1512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870" name="Group 37">
            <a:extLst>
              <a:ext uri="{FF2B5EF4-FFF2-40B4-BE49-F238E27FC236}">
                <a16:creationId xmlns:a16="http://schemas.microsoft.com/office/drawing/2014/main" id="{35FCC35C-C24F-4986-8392-530B95330C47}"/>
              </a:ext>
            </a:extLst>
          </p:cNvPr>
          <p:cNvGrpSpPr>
            <a:grpSpLocks/>
          </p:cNvGrpSpPr>
          <p:nvPr/>
        </p:nvGrpSpPr>
        <p:grpSpPr bwMode="auto">
          <a:xfrm>
            <a:off x="3657600" y="2438400"/>
            <a:ext cx="4724400" cy="1370013"/>
            <a:chOff x="2133600" y="2438400"/>
            <a:chExt cx="4724400" cy="1370013"/>
          </a:xfrm>
        </p:grpSpPr>
        <p:cxnSp>
          <p:nvCxnSpPr>
            <p:cNvPr id="39" name="Straight Connector 38">
              <a:extLst>
                <a:ext uri="{FF2B5EF4-FFF2-40B4-BE49-F238E27FC236}">
                  <a16:creationId xmlns:a16="http://schemas.microsoft.com/office/drawing/2014/main" id="{93AA08FB-E57D-4D72-BBD6-52EED9EB7301}"/>
                </a:ext>
              </a:extLst>
            </p:cNvPr>
            <p:cNvCxnSpPr/>
            <p:nvPr/>
          </p:nvCxnSpPr>
          <p:spPr bwMode="auto">
            <a:xfrm>
              <a:off x="4114800" y="3179763"/>
              <a:ext cx="1676400" cy="20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893" name="Group 36">
              <a:extLst>
                <a:ext uri="{FF2B5EF4-FFF2-40B4-BE49-F238E27FC236}">
                  <a16:creationId xmlns:a16="http://schemas.microsoft.com/office/drawing/2014/main" id="{61B6A383-8ED1-4730-99BA-2F010FE105AA}"/>
                </a:ext>
              </a:extLst>
            </p:cNvPr>
            <p:cNvGrpSpPr>
              <a:grpSpLocks/>
            </p:cNvGrpSpPr>
            <p:nvPr/>
          </p:nvGrpSpPr>
          <p:grpSpPr bwMode="auto">
            <a:xfrm>
              <a:off x="2133600" y="2438400"/>
              <a:ext cx="4724400" cy="1370013"/>
              <a:chOff x="2133600" y="2438400"/>
              <a:chExt cx="4724400" cy="1370013"/>
            </a:xfrm>
          </p:grpSpPr>
          <p:sp>
            <p:nvSpPr>
              <p:cNvPr id="36894" name="TextBox 66">
                <a:extLst>
                  <a:ext uri="{FF2B5EF4-FFF2-40B4-BE49-F238E27FC236}">
                    <a16:creationId xmlns:a16="http://schemas.microsoft.com/office/drawing/2014/main" id="{60EEAA0E-7327-4A40-8887-EF243D946077}"/>
                  </a:ext>
                </a:extLst>
              </p:cNvPr>
              <p:cNvSpPr txBox="1">
                <a:spLocks noChangeArrowheads="1"/>
              </p:cNvSpPr>
              <p:nvPr/>
            </p:nvSpPr>
            <p:spPr bwMode="auto">
              <a:xfrm>
                <a:off x="3505200" y="2805120"/>
                <a:ext cx="3352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Wrong</a:t>
                </a:r>
              </a:p>
              <a:p>
                <a:pPr algn="ctr" eaLnBrk="1" hangingPunct="1"/>
                <a:r>
                  <a:rPr lang="en-US" altLang="en-US" sz="2800">
                    <a:solidFill>
                      <a:srgbClr val="1E00AA"/>
                    </a:solidFill>
                    <a:latin typeface="Kruti Dev 010" pitchFamily="2" charset="0"/>
                    <a:cs typeface="Arial" panose="020B0604020202020204" pitchFamily="34" charset="0"/>
                  </a:rPr>
                  <a:t>xyr</a:t>
                </a:r>
                <a:endParaRPr lang="en-US" altLang="en-US" sz="2800">
                  <a:solidFill>
                    <a:srgbClr val="1E00AA"/>
                  </a:solidFill>
                  <a:cs typeface="Arial" panose="020B0604020202020204" pitchFamily="34" charset="0"/>
                </a:endParaRPr>
              </a:p>
            </p:txBody>
          </p:sp>
          <p:cxnSp>
            <p:nvCxnSpPr>
              <p:cNvPr id="42" name="Straight Arrow Connector 41">
                <a:extLst>
                  <a:ext uri="{FF2B5EF4-FFF2-40B4-BE49-F238E27FC236}">
                    <a16:creationId xmlns:a16="http://schemas.microsoft.com/office/drawing/2014/main" id="{1D963D0B-47A5-4259-B412-025B6AC00795}"/>
                  </a:ext>
                </a:extLst>
              </p:cNvPr>
              <p:cNvCxnSpPr/>
              <p:nvPr/>
            </p:nvCxnSpPr>
            <p:spPr bwMode="auto">
              <a:xfrm rot="5400000">
                <a:off x="5508625" y="3503613"/>
                <a:ext cx="6080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6896" name="Group 48">
                <a:extLst>
                  <a:ext uri="{FF2B5EF4-FFF2-40B4-BE49-F238E27FC236}">
                    <a16:creationId xmlns:a16="http://schemas.microsoft.com/office/drawing/2014/main" id="{0C47C659-9689-4BA6-8A98-9EF74F7E2F5F}"/>
                  </a:ext>
                </a:extLst>
              </p:cNvPr>
              <p:cNvGrpSpPr>
                <a:grpSpLocks/>
              </p:cNvGrpSpPr>
              <p:nvPr/>
            </p:nvGrpSpPr>
            <p:grpSpPr bwMode="auto">
              <a:xfrm>
                <a:off x="2133600" y="2438400"/>
                <a:ext cx="1981200" cy="1242320"/>
                <a:chOff x="3200400" y="1895475"/>
                <a:chExt cx="1981200" cy="1242320"/>
              </a:xfrm>
            </p:grpSpPr>
            <p:grpSp>
              <p:nvGrpSpPr>
                <p:cNvPr id="36897" name="Group 86">
                  <a:extLst>
                    <a:ext uri="{FF2B5EF4-FFF2-40B4-BE49-F238E27FC236}">
                      <a16:creationId xmlns:a16="http://schemas.microsoft.com/office/drawing/2014/main" id="{8DB24190-503B-4D0A-B870-B4C1D45BEF4A}"/>
                    </a:ext>
                  </a:extLst>
                </p:cNvPr>
                <p:cNvGrpSpPr>
                  <a:grpSpLocks/>
                </p:cNvGrpSpPr>
                <p:nvPr/>
              </p:nvGrpSpPr>
              <p:grpSpPr bwMode="auto">
                <a:xfrm>
                  <a:off x="3200400" y="1895475"/>
                  <a:ext cx="1981200" cy="1228725"/>
                  <a:chOff x="3200400" y="1895475"/>
                  <a:chExt cx="1981200" cy="1228725"/>
                </a:xfrm>
              </p:grpSpPr>
              <p:sp>
                <p:nvSpPr>
                  <p:cNvPr id="35" name="Flowchart: Decision 34">
                    <a:extLst>
                      <a:ext uri="{FF2B5EF4-FFF2-40B4-BE49-F238E27FC236}">
                        <a16:creationId xmlns:a16="http://schemas.microsoft.com/office/drawing/2014/main" id="{8D26DA88-DA53-4E4D-A18D-7BFF66242350}"/>
                      </a:ext>
                    </a:extLst>
                  </p:cNvPr>
                  <p:cNvSpPr/>
                  <p:nvPr/>
                </p:nvSpPr>
                <p:spPr>
                  <a:xfrm>
                    <a:off x="3200400" y="2209800"/>
                    <a:ext cx="1981200" cy="9144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dirty="0">
                      <a:solidFill>
                        <a:prstClr val="black"/>
                      </a:solidFill>
                    </a:endParaRPr>
                  </a:p>
                </p:txBody>
              </p:sp>
              <p:cxnSp>
                <p:nvCxnSpPr>
                  <p:cNvPr id="74" name="Straight Arrow Connector 73">
                    <a:extLst>
                      <a:ext uri="{FF2B5EF4-FFF2-40B4-BE49-F238E27FC236}">
                        <a16:creationId xmlns:a16="http://schemas.microsoft.com/office/drawing/2014/main" id="{3DF65E89-D77F-4254-9E50-329ABD5F9F38}"/>
                      </a:ext>
                    </a:extLst>
                  </p:cNvPr>
                  <p:cNvCxnSpPr/>
                  <p:nvPr/>
                </p:nvCxnSpPr>
                <p:spPr>
                  <a:xfrm rot="5400000">
                    <a:off x="4033838" y="2051050"/>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6898" name="Rectangle 45">
                  <a:extLst>
                    <a:ext uri="{FF2B5EF4-FFF2-40B4-BE49-F238E27FC236}">
                      <a16:creationId xmlns:a16="http://schemas.microsoft.com/office/drawing/2014/main" id="{1B497294-B304-468C-B56D-13E7D6F6651E}"/>
                    </a:ext>
                  </a:extLst>
                </p:cNvPr>
                <p:cNvSpPr>
                  <a:spLocks noChangeArrowheads="1"/>
                </p:cNvSpPr>
                <p:nvPr/>
              </p:nvSpPr>
              <p:spPr bwMode="auto">
                <a:xfrm>
                  <a:off x="3685255" y="2337576"/>
                  <a:ext cx="119616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00"/>
                      </a:solidFill>
                      <a:cs typeface="Arial" panose="020B0604020202020204" pitchFamily="34" charset="0"/>
                    </a:rPr>
                    <a:t>Self-verif</a:t>
                  </a:r>
                </a:p>
                <a:p>
                  <a:pPr algn="ctr" eaLnBrk="1" hangingPunct="1"/>
                  <a:r>
                    <a:rPr lang="en-US" altLang="en-US" sz="2600">
                      <a:solidFill>
                        <a:srgbClr val="1E00AA"/>
                      </a:solidFill>
                      <a:latin typeface="Kruti Dev 010" pitchFamily="2" charset="0"/>
                      <a:cs typeface="Arial" panose="020B0604020202020204" pitchFamily="34" charset="0"/>
                    </a:rPr>
                    <a:t>Tkk¡p </a:t>
                  </a:r>
                  <a:endParaRPr lang="en-US" altLang="en-US" sz="2600">
                    <a:solidFill>
                      <a:srgbClr val="1E00AA"/>
                    </a:solidFill>
                    <a:cs typeface="Arial" panose="020B0604020202020204" pitchFamily="34" charset="0"/>
                  </a:endParaRPr>
                </a:p>
              </p:txBody>
            </p:sp>
          </p:grpSp>
        </p:grpSp>
      </p:grpSp>
      <p:sp>
        <p:nvSpPr>
          <p:cNvPr id="36871" name="Text Placeholder 2">
            <a:extLst>
              <a:ext uri="{FF2B5EF4-FFF2-40B4-BE49-F238E27FC236}">
                <a16:creationId xmlns:a16="http://schemas.microsoft.com/office/drawing/2014/main" id="{B6A42EC9-A6BB-4F7C-9F98-E269F8479D85}"/>
              </a:ext>
            </a:extLst>
          </p:cNvPr>
          <p:cNvSpPr txBox="1">
            <a:spLocks/>
          </p:cNvSpPr>
          <p:nvPr/>
        </p:nvSpPr>
        <p:spPr bwMode="auto">
          <a:xfrm>
            <a:off x="10287000" y="685800"/>
            <a:ext cx="175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a:solidFill>
                  <a:srgbClr val="FF0000"/>
                </a:solidFill>
                <a:cs typeface="Arial" panose="020B0604020202020204" pitchFamily="34" charset="0"/>
              </a:rPr>
              <a:t>Family </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ifjokj</a:t>
            </a: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School</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fo|ky;</a:t>
            </a: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University</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fo”o&amp;fo|ky; </a:t>
            </a: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Society</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lekt</a:t>
            </a:r>
          </a:p>
        </p:txBody>
      </p:sp>
      <p:sp>
        <p:nvSpPr>
          <p:cNvPr id="36872" name="TextBox 48">
            <a:extLst>
              <a:ext uri="{FF2B5EF4-FFF2-40B4-BE49-F238E27FC236}">
                <a16:creationId xmlns:a16="http://schemas.microsoft.com/office/drawing/2014/main" id="{FA5036AF-0E18-4718-8749-65E377D238D6}"/>
              </a:ext>
            </a:extLst>
          </p:cNvPr>
          <p:cNvSpPr txBox="1">
            <a:spLocks noChangeArrowheads="1"/>
          </p:cNvSpPr>
          <p:nvPr/>
        </p:nvSpPr>
        <p:spPr bwMode="auto">
          <a:xfrm>
            <a:off x="7467600" y="2719388"/>
            <a:ext cx="1600200"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Domination</a:t>
            </a:r>
          </a:p>
          <a:p>
            <a:pPr algn="ctr" eaLnBrk="1" hangingPunct="1"/>
            <a:r>
              <a:rPr lang="en-US" altLang="en-US" sz="2800">
                <a:solidFill>
                  <a:srgbClr val="1E00AA"/>
                </a:solidFill>
                <a:latin typeface="Kruti Dev 010" pitchFamily="2" charset="0"/>
                <a:cs typeface="Arial" panose="020B0604020202020204" pitchFamily="34" charset="0"/>
              </a:rPr>
              <a:t>'kklu</a:t>
            </a:r>
            <a:endParaRPr lang="en-US" altLang="en-US" sz="2800">
              <a:solidFill>
                <a:srgbClr val="1E00AA"/>
              </a:solidFill>
              <a:cs typeface="Arial" panose="020B0604020202020204" pitchFamily="34" charset="0"/>
            </a:endParaRPr>
          </a:p>
        </p:txBody>
      </p:sp>
      <p:sp>
        <p:nvSpPr>
          <p:cNvPr id="36873" name="TextBox 42">
            <a:extLst>
              <a:ext uri="{FF2B5EF4-FFF2-40B4-BE49-F238E27FC236}">
                <a16:creationId xmlns:a16="http://schemas.microsoft.com/office/drawing/2014/main" id="{5FD479A4-CAAF-4C59-97F4-CDC326E22A22}"/>
              </a:ext>
            </a:extLst>
          </p:cNvPr>
          <p:cNvSpPr txBox="1">
            <a:spLocks noChangeArrowheads="1"/>
          </p:cNvSpPr>
          <p:nvPr/>
        </p:nvSpPr>
        <p:spPr bwMode="auto">
          <a:xfrm>
            <a:off x="5638800" y="36576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Arbitrariness </a:t>
            </a:r>
            <a:r>
              <a:rPr lang="en-US" altLang="en-US" sz="2800">
                <a:solidFill>
                  <a:srgbClr val="1E00AA"/>
                </a:solidFill>
                <a:latin typeface="Kruti Dev 010" pitchFamily="2" charset="0"/>
                <a:cs typeface="Arial" panose="020B0604020202020204" pitchFamily="34" charset="0"/>
              </a:rPr>
              <a:t>euekuh</a:t>
            </a:r>
            <a:endParaRPr lang="en-US" altLang="en-US" sz="2200">
              <a:solidFill>
                <a:srgbClr val="000000"/>
              </a:solidFill>
              <a:cs typeface="Arial" panose="020B0604020202020204" pitchFamily="34" charset="0"/>
            </a:endParaRPr>
          </a:p>
        </p:txBody>
      </p:sp>
      <p:cxnSp>
        <p:nvCxnSpPr>
          <p:cNvPr id="43" name="Straight Arrow Connector 42">
            <a:extLst>
              <a:ext uri="{FF2B5EF4-FFF2-40B4-BE49-F238E27FC236}">
                <a16:creationId xmlns:a16="http://schemas.microsoft.com/office/drawing/2014/main" id="{30F58FFD-2B5C-4BEA-A667-D63E7670039A}"/>
              </a:ext>
            </a:extLst>
          </p:cNvPr>
          <p:cNvCxnSpPr/>
          <p:nvPr/>
        </p:nvCxnSpPr>
        <p:spPr bwMode="auto">
          <a:xfrm rot="5400000">
            <a:off x="7239000" y="41894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42">
            <a:extLst>
              <a:ext uri="{FF2B5EF4-FFF2-40B4-BE49-F238E27FC236}">
                <a16:creationId xmlns:a16="http://schemas.microsoft.com/office/drawing/2014/main" id="{A0F77C6C-111D-4F63-B2B0-18B759193221}"/>
              </a:ext>
            </a:extLst>
          </p:cNvPr>
          <p:cNvSpPr txBox="1">
            <a:spLocks noChangeArrowheads="1"/>
          </p:cNvSpPr>
          <p:nvPr/>
        </p:nvSpPr>
        <p:spPr bwMode="auto">
          <a:xfrm>
            <a:off x="5638800" y="41148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Opposition </a:t>
            </a:r>
            <a:r>
              <a:rPr lang="en-US" altLang="en-US" sz="2800">
                <a:solidFill>
                  <a:srgbClr val="1E00AA"/>
                </a:solidFill>
                <a:latin typeface="Kruti Dev 010" pitchFamily="2" charset="0"/>
                <a:cs typeface="Arial" panose="020B0604020202020204" pitchFamily="34" charset="0"/>
              </a:rPr>
              <a:t>nz®g</a:t>
            </a:r>
            <a:r>
              <a:rPr lang="en-US" altLang="en-US" sz="2200">
                <a:solidFill>
                  <a:srgbClr val="000000"/>
                </a:solidFill>
                <a:cs typeface="Arial" panose="020B0604020202020204" pitchFamily="34" charset="0"/>
              </a:rPr>
              <a:t> </a:t>
            </a:r>
          </a:p>
        </p:txBody>
      </p:sp>
      <p:grpSp>
        <p:nvGrpSpPr>
          <p:cNvPr id="36876" name="Group 83">
            <a:extLst>
              <a:ext uri="{FF2B5EF4-FFF2-40B4-BE49-F238E27FC236}">
                <a16:creationId xmlns:a16="http://schemas.microsoft.com/office/drawing/2014/main" id="{69BCD17E-0077-48E2-92DE-6586A049B4A7}"/>
              </a:ext>
            </a:extLst>
          </p:cNvPr>
          <p:cNvGrpSpPr>
            <a:grpSpLocks/>
          </p:cNvGrpSpPr>
          <p:nvPr/>
        </p:nvGrpSpPr>
        <p:grpSpPr bwMode="auto">
          <a:xfrm>
            <a:off x="5638800" y="4573588"/>
            <a:ext cx="3352800" cy="674687"/>
            <a:chOff x="4572000" y="3734592"/>
            <a:chExt cx="3352800" cy="676491"/>
          </a:xfrm>
        </p:grpSpPr>
        <p:sp>
          <p:nvSpPr>
            <p:cNvPr id="36890" name="TextBox 36">
              <a:extLst>
                <a:ext uri="{FF2B5EF4-FFF2-40B4-BE49-F238E27FC236}">
                  <a16:creationId xmlns:a16="http://schemas.microsoft.com/office/drawing/2014/main" id="{6F939B55-0C55-4C3A-A2C8-B35A7FC92871}"/>
                </a:ext>
              </a:extLst>
            </p:cNvPr>
            <p:cNvSpPr txBox="1">
              <a:spLocks noChangeArrowheads="1"/>
            </p:cNvSpPr>
            <p:nvPr/>
          </p:nvSpPr>
          <p:spPr bwMode="auto">
            <a:xfrm>
              <a:off x="4572000" y="3886412"/>
              <a:ext cx="3352800" cy="52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Revolt </a:t>
              </a:r>
              <a:r>
                <a:rPr lang="en-US" altLang="en-US" sz="2800">
                  <a:solidFill>
                    <a:srgbClr val="1E00AA"/>
                  </a:solidFill>
                  <a:latin typeface="Kruti Dev 010" pitchFamily="2" charset="0"/>
                  <a:cs typeface="Arial" panose="020B0604020202020204" pitchFamily="34" charset="0"/>
                </a:rPr>
                <a:t>fonz®g</a:t>
              </a:r>
              <a:r>
                <a:rPr lang="en-US" altLang="en-US" sz="2200">
                  <a:solidFill>
                    <a:srgbClr val="000000"/>
                  </a:solidFill>
                  <a:cs typeface="Arial" panose="020B0604020202020204" pitchFamily="34" charset="0"/>
                </a:rPr>
                <a:t> (~teenage) </a:t>
              </a:r>
            </a:p>
          </p:txBody>
        </p:sp>
        <p:cxnSp>
          <p:nvCxnSpPr>
            <p:cNvPr id="49" name="Straight Arrow Connector 48">
              <a:extLst>
                <a:ext uri="{FF2B5EF4-FFF2-40B4-BE49-F238E27FC236}">
                  <a16:creationId xmlns:a16="http://schemas.microsoft.com/office/drawing/2014/main" id="{5E3E5E84-66ED-4E10-869C-B08204820379}"/>
                </a:ext>
              </a:extLst>
            </p:cNvPr>
            <p:cNvCxnSpPr/>
            <p:nvPr/>
          </p:nvCxnSpPr>
          <p:spPr>
            <a:xfrm rot="5400000">
              <a:off x="6194224" y="3809406"/>
              <a:ext cx="15121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877" name="Group 47">
            <a:extLst>
              <a:ext uri="{FF2B5EF4-FFF2-40B4-BE49-F238E27FC236}">
                <a16:creationId xmlns:a16="http://schemas.microsoft.com/office/drawing/2014/main" id="{A3DB1046-2917-4CFD-A7CF-FF1FE0B2AFFF}"/>
              </a:ext>
            </a:extLst>
          </p:cNvPr>
          <p:cNvGrpSpPr>
            <a:grpSpLocks/>
          </p:cNvGrpSpPr>
          <p:nvPr/>
        </p:nvGrpSpPr>
        <p:grpSpPr bwMode="auto">
          <a:xfrm>
            <a:off x="5651500" y="5173663"/>
            <a:ext cx="3352800" cy="608012"/>
            <a:chOff x="4127205" y="4878388"/>
            <a:chExt cx="3352800" cy="608004"/>
          </a:xfrm>
        </p:grpSpPr>
        <p:sp>
          <p:nvSpPr>
            <p:cNvPr id="36888" name="TextBox 46">
              <a:extLst>
                <a:ext uri="{FF2B5EF4-FFF2-40B4-BE49-F238E27FC236}">
                  <a16:creationId xmlns:a16="http://schemas.microsoft.com/office/drawing/2014/main" id="{4E5AC7E6-9A26-4FFD-85C7-1092104900C0}"/>
                </a:ext>
              </a:extLst>
            </p:cNvPr>
            <p:cNvSpPr txBox="1">
              <a:spLocks noChangeArrowheads="1"/>
            </p:cNvSpPr>
            <p:nvPr/>
          </p:nvSpPr>
          <p:spPr bwMode="auto">
            <a:xfrm>
              <a:off x="4127205" y="4962984"/>
              <a:ext cx="3352800" cy="52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Struggle </a:t>
              </a:r>
              <a:r>
                <a:rPr lang="en-US" altLang="en-US" sz="2800">
                  <a:solidFill>
                    <a:srgbClr val="1E00AA"/>
                  </a:solidFill>
                  <a:latin typeface="Kruti Dev 010" pitchFamily="2" charset="0"/>
                  <a:cs typeface="Arial" panose="020B0604020202020204" pitchFamily="34" charset="0"/>
                </a:rPr>
                <a:t>laÄ‘kZ</a:t>
              </a:r>
              <a:r>
                <a:rPr lang="en-US" altLang="en-US" sz="2800">
                  <a:solidFill>
                    <a:srgbClr val="000000"/>
                  </a:solidFill>
                  <a:latin typeface="Kruti Dev 010" pitchFamily="2" charset="0"/>
                  <a:cs typeface="Arial" panose="020B0604020202020204" pitchFamily="34" charset="0"/>
                </a:rPr>
                <a:t> </a:t>
              </a:r>
              <a:endParaRPr lang="en-US" altLang="en-US" sz="2200">
                <a:solidFill>
                  <a:srgbClr val="000000"/>
                </a:solidFill>
                <a:cs typeface="Arial" panose="020B0604020202020204" pitchFamily="34" charset="0"/>
              </a:endParaRPr>
            </a:p>
          </p:txBody>
        </p:sp>
        <p:cxnSp>
          <p:nvCxnSpPr>
            <p:cNvPr id="53" name="Straight Arrow Connector 52">
              <a:extLst>
                <a:ext uri="{FF2B5EF4-FFF2-40B4-BE49-F238E27FC236}">
                  <a16:creationId xmlns:a16="http://schemas.microsoft.com/office/drawing/2014/main" id="{4E5B0C29-7810-41E6-BFC0-7B1E821AEC67}"/>
                </a:ext>
              </a:extLst>
            </p:cNvPr>
            <p:cNvCxnSpPr/>
            <p:nvPr/>
          </p:nvCxnSpPr>
          <p:spPr bwMode="auto">
            <a:xfrm rot="5400000">
              <a:off x="5716294" y="4952999"/>
              <a:ext cx="15081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878" name="Group 85">
            <a:extLst>
              <a:ext uri="{FF2B5EF4-FFF2-40B4-BE49-F238E27FC236}">
                <a16:creationId xmlns:a16="http://schemas.microsoft.com/office/drawing/2014/main" id="{22825814-9A6A-4CBD-B741-7E42715AEFA1}"/>
              </a:ext>
            </a:extLst>
          </p:cNvPr>
          <p:cNvGrpSpPr>
            <a:grpSpLocks/>
          </p:cNvGrpSpPr>
          <p:nvPr/>
        </p:nvGrpSpPr>
        <p:grpSpPr bwMode="auto">
          <a:xfrm>
            <a:off x="5638800" y="5715000"/>
            <a:ext cx="3352800" cy="600075"/>
            <a:chOff x="4572000" y="4790092"/>
            <a:chExt cx="3352800" cy="600912"/>
          </a:xfrm>
        </p:grpSpPr>
        <p:sp>
          <p:nvSpPr>
            <p:cNvPr id="36886" name="TextBox 47">
              <a:extLst>
                <a:ext uri="{FF2B5EF4-FFF2-40B4-BE49-F238E27FC236}">
                  <a16:creationId xmlns:a16="http://schemas.microsoft.com/office/drawing/2014/main" id="{EEB8CEEB-10BA-4515-9852-F04200C56A6C}"/>
                </a:ext>
              </a:extLst>
            </p:cNvPr>
            <p:cNvSpPr txBox="1">
              <a:spLocks noChangeArrowheads="1"/>
            </p:cNvSpPr>
            <p:nvPr/>
          </p:nvSpPr>
          <p:spPr bwMode="auto">
            <a:xfrm>
              <a:off x="4572000" y="4866461"/>
              <a:ext cx="3352800" cy="5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War </a:t>
              </a:r>
              <a:r>
                <a:rPr lang="en-US" altLang="en-US" sz="2800">
                  <a:solidFill>
                    <a:srgbClr val="1E00AA"/>
                  </a:solidFill>
                  <a:latin typeface="Kruti Dev 010" pitchFamily="2" charset="0"/>
                  <a:cs typeface="Arial" panose="020B0604020202020204" pitchFamily="34" charset="0"/>
                </a:rPr>
                <a:t>;q)</a:t>
              </a:r>
              <a:r>
                <a:rPr lang="en-US" altLang="en-US" sz="2200">
                  <a:solidFill>
                    <a:srgbClr val="000000"/>
                  </a:solidFill>
                  <a:cs typeface="Arial" panose="020B0604020202020204" pitchFamily="34" charset="0"/>
                </a:rPr>
                <a:t> </a:t>
              </a:r>
            </a:p>
          </p:txBody>
        </p:sp>
        <p:cxnSp>
          <p:nvCxnSpPr>
            <p:cNvPr id="58" name="Straight Arrow Connector 57">
              <a:extLst>
                <a:ext uri="{FF2B5EF4-FFF2-40B4-BE49-F238E27FC236}">
                  <a16:creationId xmlns:a16="http://schemas.microsoft.com/office/drawing/2014/main" id="{074B2375-8CCF-4FFF-A732-B250A518BA49}"/>
                </a:ext>
              </a:extLst>
            </p:cNvPr>
            <p:cNvCxnSpPr/>
            <p:nvPr/>
          </p:nvCxnSpPr>
          <p:spPr>
            <a:xfrm rot="5400000">
              <a:off x="6173682" y="4864810"/>
              <a:ext cx="1510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a:extLst>
              <a:ext uri="{FF2B5EF4-FFF2-40B4-BE49-F238E27FC236}">
                <a16:creationId xmlns:a16="http://schemas.microsoft.com/office/drawing/2014/main" id="{0CC6265F-055C-4957-BDD6-75781C5376B4}"/>
              </a:ext>
            </a:extLst>
          </p:cNvPr>
          <p:cNvCxnSpPr/>
          <p:nvPr/>
        </p:nvCxnSpPr>
        <p:spPr bwMode="auto">
          <a:xfrm rot="5400000">
            <a:off x="8072438" y="3660775"/>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A5C5579-A4B1-400A-8B18-DFF79F815ABB}"/>
              </a:ext>
            </a:extLst>
          </p:cNvPr>
          <p:cNvCxnSpPr/>
          <p:nvPr/>
        </p:nvCxnSpPr>
        <p:spPr bwMode="auto">
          <a:xfrm rot="16200000" flipV="1">
            <a:off x="7924800" y="36576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81" name="Text Placeholder 2">
            <a:extLst>
              <a:ext uri="{FF2B5EF4-FFF2-40B4-BE49-F238E27FC236}">
                <a16:creationId xmlns:a16="http://schemas.microsoft.com/office/drawing/2014/main" id="{FDE4D823-85B3-4A64-8E11-89531FB9936F}"/>
              </a:ext>
            </a:extLst>
          </p:cNvPr>
          <p:cNvSpPr txBox="1">
            <a:spLocks/>
          </p:cNvSpPr>
          <p:nvPr/>
        </p:nvSpPr>
        <p:spPr bwMode="auto">
          <a:xfrm>
            <a:off x="0" y="609600"/>
            <a:ext cx="152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a:solidFill>
                  <a:srgbClr val="FF0000"/>
                </a:solidFill>
                <a:cs typeface="Arial" panose="020B0604020202020204" pitchFamily="34" charset="0"/>
              </a:rPr>
              <a:t>Assuming </a:t>
            </a:r>
            <a:r>
              <a:rPr lang="en-US" altLang="en-US" sz="2600">
                <a:solidFill>
                  <a:srgbClr val="FF0000"/>
                </a:solidFill>
                <a:latin typeface="Kruti Dev 010" pitchFamily="2" charset="0"/>
                <a:cs typeface="Arial" panose="020B0604020202020204" pitchFamily="34" charset="0"/>
              </a:rPr>
              <a:t>ekuuk</a:t>
            </a:r>
          </a:p>
        </p:txBody>
      </p:sp>
      <p:sp>
        <p:nvSpPr>
          <p:cNvPr id="44" name="Arc 43">
            <a:extLst>
              <a:ext uri="{FF2B5EF4-FFF2-40B4-BE49-F238E27FC236}">
                <a16:creationId xmlns:a16="http://schemas.microsoft.com/office/drawing/2014/main" id="{610071CA-3393-40A7-A19E-5BE5D050D3D6}"/>
              </a:ext>
            </a:extLst>
          </p:cNvPr>
          <p:cNvSpPr/>
          <p:nvPr/>
        </p:nvSpPr>
        <p:spPr>
          <a:xfrm>
            <a:off x="5715000" y="838200"/>
            <a:ext cx="4495800" cy="4953000"/>
          </a:xfrm>
          <a:prstGeom prst="arc">
            <a:avLst>
              <a:gd name="adj1" fmla="val 16200000"/>
              <a:gd name="adj2" fmla="val 44901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36883" name="TextBox 45">
            <a:extLst>
              <a:ext uri="{FF2B5EF4-FFF2-40B4-BE49-F238E27FC236}">
                <a16:creationId xmlns:a16="http://schemas.microsoft.com/office/drawing/2014/main" id="{3A147489-BA41-4468-AC66-33693FB5FB9B}"/>
              </a:ext>
            </a:extLst>
          </p:cNvPr>
          <p:cNvSpPr txBox="1">
            <a:spLocks noChangeArrowheads="1"/>
          </p:cNvSpPr>
          <p:nvPr/>
        </p:nvSpPr>
        <p:spPr bwMode="auto">
          <a:xfrm>
            <a:off x="8686800" y="1066800"/>
            <a:ext cx="1600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rPr>
              <a:t>Next Generation</a:t>
            </a:r>
          </a:p>
        </p:txBody>
      </p:sp>
      <p:cxnSp>
        <p:nvCxnSpPr>
          <p:cNvPr id="46" name="Straight Arrow Connector 45">
            <a:extLst>
              <a:ext uri="{FF2B5EF4-FFF2-40B4-BE49-F238E27FC236}">
                <a16:creationId xmlns:a16="http://schemas.microsoft.com/office/drawing/2014/main" id="{2E0183C9-F147-4930-AEB0-CC6D4C598493}"/>
              </a:ext>
            </a:extLst>
          </p:cNvPr>
          <p:cNvCxnSpPr/>
          <p:nvPr/>
        </p:nvCxnSpPr>
        <p:spPr bwMode="auto">
          <a:xfrm rot="10800000">
            <a:off x="4648200" y="2752725"/>
            <a:ext cx="28194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85" name="TextBox 33">
            <a:extLst>
              <a:ext uri="{FF2B5EF4-FFF2-40B4-BE49-F238E27FC236}">
                <a16:creationId xmlns:a16="http://schemas.microsoft.com/office/drawing/2014/main" id="{74C41CF1-66E7-436C-85E4-B72E309D329F}"/>
              </a:ext>
            </a:extLst>
          </p:cNvPr>
          <p:cNvSpPr txBox="1">
            <a:spLocks noChangeArrowheads="1"/>
          </p:cNvSpPr>
          <p:nvPr/>
        </p:nvSpPr>
        <p:spPr bwMode="auto">
          <a:xfrm>
            <a:off x="1524000" y="3829050"/>
            <a:ext cx="4343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cs typeface="Arial" panose="020B0604020202020204" pitchFamily="34" charset="0"/>
              </a:rPr>
              <a:t>Next generation may be less developed</a:t>
            </a:r>
          </a:p>
          <a:p>
            <a:pPr eaLnBrk="1" hangingPunct="1"/>
            <a:endParaRPr lang="en-US" altLang="en-US" sz="2200">
              <a:solidFill>
                <a:srgbClr val="FF0000"/>
              </a:solidFill>
              <a:cs typeface="Arial" panose="020B0604020202020204" pitchFamily="34" charset="0"/>
            </a:endParaRPr>
          </a:p>
          <a:p>
            <a:pPr eaLnBrk="1" hangingPunct="1"/>
            <a:r>
              <a:rPr lang="en-US" altLang="en-US" sz="2200">
                <a:solidFill>
                  <a:srgbClr val="FF0000"/>
                </a:solidFill>
                <a:cs typeface="Arial" panose="020B0604020202020204" pitchFamily="34" charset="0"/>
              </a:rPr>
              <a:t>In more contradiction within</a:t>
            </a:r>
          </a:p>
          <a:p>
            <a:pPr eaLnBrk="1" hangingPunct="1"/>
            <a:r>
              <a:rPr lang="en-US" altLang="en-US" sz="2200">
                <a:solidFill>
                  <a:srgbClr val="FF0000"/>
                </a:solidFill>
                <a:cs typeface="Arial" panose="020B0604020202020204" pitchFamily="34" charset="0"/>
              </a:rPr>
              <a:t>In more opposition with family</a:t>
            </a:r>
          </a:p>
          <a:p>
            <a:pPr eaLnBrk="1" hangingPunct="1"/>
            <a:r>
              <a:rPr lang="en-US" altLang="en-US" sz="2200">
                <a:solidFill>
                  <a:srgbClr val="FF0000"/>
                </a:solidFill>
                <a:cs typeface="Arial" panose="020B0604020202020204" pitchFamily="34" charset="0"/>
              </a:rPr>
              <a:t>More struggle in society</a:t>
            </a:r>
          </a:p>
          <a:p>
            <a:pPr eaLnBrk="1" hangingPunct="1"/>
            <a:r>
              <a:rPr lang="en-US" altLang="en-US" sz="2200">
                <a:solidFill>
                  <a:srgbClr val="FF0000"/>
                </a:solidFill>
                <a:cs typeface="Arial" panose="020B0604020202020204" pitchFamily="34" charset="0"/>
              </a:rPr>
              <a:t>More conflict with nature/ existence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7B7EA1-6C6F-4A2F-BD2C-FA7B3DE78FFD}"/>
              </a:ext>
            </a:extLst>
          </p:cNvPr>
          <p:cNvSpPr/>
          <p:nvPr/>
        </p:nvSpPr>
        <p:spPr>
          <a:xfrm>
            <a:off x="192088" y="608013"/>
            <a:ext cx="11923712" cy="19065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Rectangle 11">
            <a:extLst>
              <a:ext uri="{FF2B5EF4-FFF2-40B4-BE49-F238E27FC236}">
                <a16:creationId xmlns:a16="http://schemas.microsoft.com/office/drawing/2014/main" id="{1862F784-22B4-4AFC-A498-6BA03A7488DF}"/>
              </a:ext>
            </a:extLst>
          </p:cNvPr>
          <p:cNvSpPr/>
          <p:nvPr/>
        </p:nvSpPr>
        <p:spPr>
          <a:xfrm>
            <a:off x="190500" y="2514600"/>
            <a:ext cx="11923713" cy="29956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7892" name="Title 1">
            <a:extLst>
              <a:ext uri="{FF2B5EF4-FFF2-40B4-BE49-F238E27FC236}">
                <a16:creationId xmlns:a16="http://schemas.microsoft.com/office/drawing/2014/main" id="{4E9D94B6-F99E-4F3B-B96E-9473F5AF0C5E}"/>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i-IN" altLang="en-US">
                <a:ea typeface="Mangal" panose="00000400000000000000" pitchFamily="2"/>
              </a:rPr>
              <a:t>आज हम कहाँ हैं? कहाँ होना चाहते हैं?</a:t>
            </a:r>
            <a:r>
              <a:rPr lang="en-IN" altLang="en-US"/>
              <a:t>		Where are we today? Where do we want to be?</a:t>
            </a:r>
            <a:br>
              <a:rPr lang="hi-IN" altLang="en-US">
                <a:ea typeface="Mangal" panose="00000400000000000000" pitchFamily="2"/>
              </a:rPr>
            </a:br>
            <a:endParaRPr lang="en-US" altLang="en-US"/>
          </a:p>
        </p:txBody>
      </p:sp>
      <p:pic>
        <p:nvPicPr>
          <p:cNvPr id="37893" name="Picture 4">
            <a:extLst>
              <a:ext uri="{FF2B5EF4-FFF2-40B4-BE49-F238E27FC236}">
                <a16:creationId xmlns:a16="http://schemas.microsoft.com/office/drawing/2014/main" id="{B9D84A13-98D5-4CE2-90C1-66044A185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795838"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a:extLst>
              <a:ext uri="{FF2B5EF4-FFF2-40B4-BE49-F238E27FC236}">
                <a16:creationId xmlns:a16="http://schemas.microsoft.com/office/drawing/2014/main" id="{43D6FD66-9612-4C19-8CE9-23B222C2B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09600"/>
            <a:ext cx="5102225"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F4018629-59FD-4847-B57E-7F9C61650742}"/>
              </a:ext>
            </a:extLst>
          </p:cNvPr>
          <p:cNvCxnSpPr/>
          <p:nvPr/>
        </p:nvCxnSpPr>
        <p:spPr>
          <a:xfrm rot="5400000">
            <a:off x="1601788" y="3505200"/>
            <a:ext cx="60944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896" name="Rectangle 1">
            <a:extLst>
              <a:ext uri="{FF2B5EF4-FFF2-40B4-BE49-F238E27FC236}">
                <a16:creationId xmlns:a16="http://schemas.microsoft.com/office/drawing/2014/main" id="{D71015FE-0877-422F-9E7C-EAAFEC3ABDB0}"/>
              </a:ext>
            </a:extLst>
          </p:cNvPr>
          <p:cNvSpPr>
            <a:spLocks noChangeArrowheads="1"/>
          </p:cNvSpPr>
          <p:nvPr/>
        </p:nvSpPr>
        <p:spPr bwMode="auto">
          <a:xfrm>
            <a:off x="5897563" y="5662613"/>
            <a:ext cx="3865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cs typeface="Arial" panose="020B0604020202020204" pitchFamily="34" charset="0"/>
              </a:rPr>
              <a:t>In an environment of Domination</a:t>
            </a:r>
          </a:p>
          <a:p>
            <a:r>
              <a:rPr lang="en-IN" altLang="en-US">
                <a:cs typeface="Arial" panose="020B0604020202020204" pitchFamily="34" charset="0"/>
              </a:rPr>
              <a:t>With parents and teachers lacking </a:t>
            </a:r>
          </a:p>
          <a:p>
            <a:r>
              <a:rPr lang="en-IN" altLang="en-US">
                <a:cs typeface="Arial" panose="020B0604020202020204" pitchFamily="34" charset="0"/>
              </a:rPr>
              <a:t>right understanding and right feeling</a:t>
            </a:r>
            <a:endParaRPr lang="en-US" altLang="en-US">
              <a:cs typeface="Arial" panose="020B0604020202020204" pitchFamily="34" charset="0"/>
            </a:endParaRPr>
          </a:p>
        </p:txBody>
      </p:sp>
      <p:sp>
        <p:nvSpPr>
          <p:cNvPr id="37897" name="Rectangle 6">
            <a:extLst>
              <a:ext uri="{FF2B5EF4-FFF2-40B4-BE49-F238E27FC236}">
                <a16:creationId xmlns:a16="http://schemas.microsoft.com/office/drawing/2014/main" id="{764DB831-1480-499A-A88B-CC52F00B2284}"/>
              </a:ext>
            </a:extLst>
          </p:cNvPr>
          <p:cNvSpPr>
            <a:spLocks noChangeArrowheads="1"/>
          </p:cNvSpPr>
          <p:nvPr/>
        </p:nvSpPr>
        <p:spPr bwMode="auto">
          <a:xfrm>
            <a:off x="644525" y="5662613"/>
            <a:ext cx="3865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cs typeface="Arial" panose="020B0604020202020204" pitchFamily="34" charset="0"/>
              </a:rPr>
              <a:t>In an environment of Relationship</a:t>
            </a:r>
          </a:p>
          <a:p>
            <a:r>
              <a:rPr lang="en-IN" altLang="en-US">
                <a:cs typeface="Arial" panose="020B0604020202020204" pitchFamily="34" charset="0"/>
              </a:rPr>
              <a:t>With parents and teachers having </a:t>
            </a:r>
          </a:p>
          <a:p>
            <a:r>
              <a:rPr lang="en-IN" altLang="en-US">
                <a:cs typeface="Arial" panose="020B0604020202020204" pitchFamily="34" charset="0"/>
              </a:rPr>
              <a:t>right understanding and right feeling</a:t>
            </a:r>
            <a:endParaRPr lang="en-US" altLang="en-US">
              <a:cs typeface="Arial" panose="020B0604020202020204" pitchFamily="34" charset="0"/>
            </a:endParaRPr>
          </a:p>
        </p:txBody>
      </p:sp>
      <p:sp>
        <p:nvSpPr>
          <p:cNvPr id="37898" name="TextBox 1">
            <a:extLst>
              <a:ext uri="{FF2B5EF4-FFF2-40B4-BE49-F238E27FC236}">
                <a16:creationId xmlns:a16="http://schemas.microsoft.com/office/drawing/2014/main" id="{B4741A62-B697-4C31-97A8-EEF07C1E28EF}"/>
              </a:ext>
            </a:extLst>
          </p:cNvPr>
          <p:cNvSpPr txBox="1">
            <a:spLocks noChangeArrowheads="1"/>
          </p:cNvSpPr>
          <p:nvPr/>
        </p:nvSpPr>
        <p:spPr bwMode="auto">
          <a:xfrm>
            <a:off x="10858500" y="7620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Small Children</a:t>
            </a:r>
            <a:endParaRPr lang="en-IN" altLang="en-US">
              <a:cs typeface="Arial" panose="020B0604020202020204" pitchFamily="34" charset="0"/>
            </a:endParaRPr>
          </a:p>
        </p:txBody>
      </p:sp>
      <p:sp>
        <p:nvSpPr>
          <p:cNvPr id="37899" name="TextBox 12">
            <a:extLst>
              <a:ext uri="{FF2B5EF4-FFF2-40B4-BE49-F238E27FC236}">
                <a16:creationId xmlns:a16="http://schemas.microsoft.com/office/drawing/2014/main" id="{3B3215E5-E25B-45E6-9595-72F749B11893}"/>
              </a:ext>
            </a:extLst>
          </p:cNvPr>
          <p:cNvSpPr txBox="1">
            <a:spLocks noChangeArrowheads="1"/>
          </p:cNvSpPr>
          <p:nvPr/>
        </p:nvSpPr>
        <p:spPr bwMode="auto">
          <a:xfrm>
            <a:off x="10858500" y="26035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Youth,</a:t>
            </a:r>
          </a:p>
          <a:p>
            <a:r>
              <a:rPr lang="en-US" altLang="en-US">
                <a:cs typeface="Arial" panose="020B0604020202020204" pitchFamily="34" charset="0"/>
              </a:rPr>
              <a:t>Adults</a:t>
            </a:r>
            <a:endParaRPr lang="en-IN" altLang="en-US">
              <a:cs typeface="Arial" panose="020B0604020202020204" pitchFamily="34" charset="0"/>
            </a:endParaRPr>
          </a:p>
        </p:txBody>
      </p:sp>
      <p:pic>
        <p:nvPicPr>
          <p:cNvPr id="13" name="Picture 12">
            <a:extLst>
              <a:ext uri="{FF2B5EF4-FFF2-40B4-BE49-F238E27FC236}">
                <a16:creationId xmlns:a16="http://schemas.microsoft.com/office/drawing/2014/main" id="{C1010EF0-4784-4134-B1E9-32196581A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0900" y="5295979"/>
            <a:ext cx="1166801" cy="12985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0676005-16C5-43BC-ADA2-1004677D4CBB}"/>
              </a:ext>
            </a:extLst>
          </p:cNvPr>
          <p:cNvSpPr/>
          <p:nvPr/>
        </p:nvSpPr>
        <p:spPr>
          <a:xfrm>
            <a:off x="1731963" y="3048000"/>
            <a:ext cx="1492250" cy="1027113"/>
          </a:xfrm>
          <a:prstGeom prst="ellipse">
            <a:avLst/>
          </a:prstGeom>
          <a:noFill/>
          <a:ln w="762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Up Arrow 12">
            <a:extLst>
              <a:ext uri="{FF2B5EF4-FFF2-40B4-BE49-F238E27FC236}">
                <a16:creationId xmlns:a16="http://schemas.microsoft.com/office/drawing/2014/main" id="{A09463A3-8F85-42D6-90A1-5AF8296467C1}"/>
              </a:ext>
            </a:extLst>
          </p:cNvPr>
          <p:cNvSpPr/>
          <p:nvPr/>
        </p:nvSpPr>
        <p:spPr>
          <a:xfrm rot="3327172">
            <a:off x="5664201" y="2890837"/>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38916" name="Rectangle 8">
            <a:extLst>
              <a:ext uri="{FF2B5EF4-FFF2-40B4-BE49-F238E27FC236}">
                <a16:creationId xmlns:a16="http://schemas.microsoft.com/office/drawing/2014/main" id="{4DC5B197-8F56-4184-9149-8DDA7A7542B8}"/>
              </a:ext>
            </a:extLst>
          </p:cNvPr>
          <p:cNvSpPr>
            <a:spLocks noChangeArrowheads="1"/>
          </p:cNvSpPr>
          <p:nvPr/>
        </p:nvSpPr>
        <p:spPr bwMode="auto">
          <a:xfrm rot="-2107434">
            <a:off x="4778375" y="4195763"/>
            <a:ext cx="3429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pic>
        <p:nvPicPr>
          <p:cNvPr id="38917" name="Picture 13">
            <a:extLst>
              <a:ext uri="{FF2B5EF4-FFF2-40B4-BE49-F238E27FC236}">
                <a16:creationId xmlns:a16="http://schemas.microsoft.com/office/drawing/2014/main" id="{028AD9F9-DFAF-4E8D-82CE-C4DD899300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563" y="2438400"/>
            <a:ext cx="326548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4">
            <a:extLst>
              <a:ext uri="{FF2B5EF4-FFF2-40B4-BE49-F238E27FC236}">
                <a16:creationId xmlns:a16="http://schemas.microsoft.com/office/drawing/2014/main" id="{10C0E626-B0B9-4654-B1A8-44DC2D5311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25" y="0"/>
            <a:ext cx="31654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5">
            <a:extLst>
              <a:ext uri="{FF2B5EF4-FFF2-40B4-BE49-F238E27FC236}">
                <a16:creationId xmlns:a16="http://schemas.microsoft.com/office/drawing/2014/main" id="{2240DD2D-BF07-47D3-978B-238DB5A346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800600"/>
            <a:ext cx="46434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6">
            <a:extLst>
              <a:ext uri="{FF2B5EF4-FFF2-40B4-BE49-F238E27FC236}">
                <a16:creationId xmlns:a16="http://schemas.microsoft.com/office/drawing/2014/main" id="{3F9A5839-4E47-4852-804F-3ABBB81303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2738" y="2438400"/>
            <a:ext cx="4259262"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B7BBAB08-A6F5-469E-B4C7-D19D27CF30B3}"/>
              </a:ext>
            </a:extLst>
          </p:cNvPr>
          <p:cNvSpPr/>
          <p:nvPr/>
        </p:nvSpPr>
        <p:spPr bwMode="auto">
          <a:xfrm rot="10800000" flipH="1">
            <a:off x="7620000" y="762000"/>
            <a:ext cx="773113" cy="16764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2" name="Curved Right Arrow 21">
            <a:extLst>
              <a:ext uri="{FF2B5EF4-FFF2-40B4-BE49-F238E27FC236}">
                <a16:creationId xmlns:a16="http://schemas.microsoft.com/office/drawing/2014/main" id="{5BB7A257-57C4-41A2-A476-49FF06261489}"/>
              </a:ext>
            </a:extLst>
          </p:cNvPr>
          <p:cNvSpPr/>
          <p:nvPr/>
        </p:nvSpPr>
        <p:spPr bwMode="auto">
          <a:xfrm flipH="1">
            <a:off x="11347450" y="914400"/>
            <a:ext cx="774700" cy="16764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4" name="Curved Right Arrow 23">
            <a:extLst>
              <a:ext uri="{FF2B5EF4-FFF2-40B4-BE49-F238E27FC236}">
                <a16:creationId xmlns:a16="http://schemas.microsoft.com/office/drawing/2014/main" id="{FA5377FF-4967-4471-B06F-2DF6940DFACB}"/>
              </a:ext>
            </a:extLst>
          </p:cNvPr>
          <p:cNvSpPr/>
          <p:nvPr/>
        </p:nvSpPr>
        <p:spPr bwMode="auto">
          <a:xfrm rot="10800000" flipH="1">
            <a:off x="0" y="3124200"/>
            <a:ext cx="774700" cy="16764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5" name="Curved Right Arrow 24">
            <a:extLst>
              <a:ext uri="{FF2B5EF4-FFF2-40B4-BE49-F238E27FC236}">
                <a16:creationId xmlns:a16="http://schemas.microsoft.com/office/drawing/2014/main" id="{6293A2BD-D53D-4C21-81DD-0A27C3AAB900}"/>
              </a:ext>
            </a:extLst>
          </p:cNvPr>
          <p:cNvSpPr/>
          <p:nvPr/>
        </p:nvSpPr>
        <p:spPr bwMode="auto">
          <a:xfrm flipH="1">
            <a:off x="3376613" y="3276600"/>
            <a:ext cx="773112" cy="16764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38925" name="Rectangle 15">
            <a:extLst>
              <a:ext uri="{FF2B5EF4-FFF2-40B4-BE49-F238E27FC236}">
                <a16:creationId xmlns:a16="http://schemas.microsoft.com/office/drawing/2014/main" id="{351B9073-427A-4BC9-ADF2-5285017573E6}"/>
              </a:ext>
            </a:extLst>
          </p:cNvPr>
          <p:cNvSpPr>
            <a:spLocks noChangeArrowheads="1"/>
          </p:cNvSpPr>
          <p:nvPr/>
        </p:nvSpPr>
        <p:spPr bwMode="auto">
          <a:xfrm>
            <a:off x="8747125" y="4025900"/>
            <a:ext cx="2667000" cy="280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200" b="1">
                <a:solidFill>
                  <a:srgbClr val="000000"/>
                </a:solidFill>
                <a:cs typeface="Arial" panose="020B0604020202020204" pitchFamily="34" charset="0"/>
              </a:rPr>
              <a:t>Overall Transformation</a:t>
            </a:r>
          </a:p>
          <a:p>
            <a:pPr algn="ctr" eaLnBrk="1" hangingPunct="1"/>
            <a:endParaRPr lang="en-GB" altLang="en-US" sz="2200" b="1">
              <a:solidFill>
                <a:srgbClr val="000000"/>
              </a:solidFill>
              <a:cs typeface="Arial" panose="020B0604020202020204" pitchFamily="34" charset="0"/>
            </a:endParaRPr>
          </a:p>
          <a:p>
            <a:pPr algn="ctr" eaLnBrk="1" hangingPunct="1"/>
            <a:r>
              <a:rPr lang="en-GB" altLang="en-US" sz="2200">
                <a:solidFill>
                  <a:srgbClr val="000000"/>
                </a:solidFill>
                <a:cs typeface="Arial" panose="020B0604020202020204" pitchFamily="34" charset="0"/>
              </a:rPr>
              <a:t>Personal Transformation</a:t>
            </a:r>
          </a:p>
          <a:p>
            <a:pPr algn="ctr" eaLnBrk="1" hangingPunct="1"/>
            <a:endParaRPr lang="en-GB" altLang="en-US" sz="2200">
              <a:solidFill>
                <a:srgbClr val="000000"/>
              </a:solidFill>
              <a:cs typeface="Arial" panose="020B0604020202020204" pitchFamily="34" charset="0"/>
            </a:endParaRPr>
          </a:p>
          <a:p>
            <a:pPr algn="ctr" eaLnBrk="1" hangingPunct="1"/>
            <a:r>
              <a:rPr lang="en-GB" altLang="en-US" sz="2200">
                <a:solidFill>
                  <a:srgbClr val="000000"/>
                </a:solidFill>
                <a:cs typeface="Arial" panose="020B0604020202020204" pitchFamily="34" charset="0"/>
              </a:rPr>
              <a:t>Societal Transformation</a:t>
            </a:r>
          </a:p>
        </p:txBody>
      </p:sp>
      <p:cxnSp>
        <p:nvCxnSpPr>
          <p:cNvPr id="16" name="Straight Arrow Connector 15">
            <a:extLst>
              <a:ext uri="{FF2B5EF4-FFF2-40B4-BE49-F238E27FC236}">
                <a16:creationId xmlns:a16="http://schemas.microsoft.com/office/drawing/2014/main" id="{250B6083-96E3-41F3-B187-2A6287DECAFC}"/>
              </a:ext>
            </a:extLst>
          </p:cNvPr>
          <p:cNvCxnSpPr/>
          <p:nvPr/>
        </p:nvCxnSpPr>
        <p:spPr>
          <a:xfrm>
            <a:off x="10042525" y="5726113"/>
            <a:ext cx="0" cy="3270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927" name="Rectangle 15">
            <a:extLst>
              <a:ext uri="{FF2B5EF4-FFF2-40B4-BE49-F238E27FC236}">
                <a16:creationId xmlns:a16="http://schemas.microsoft.com/office/drawing/2014/main" id="{0D946A7F-49F9-4B9E-9F1C-1463347956E8}"/>
              </a:ext>
            </a:extLst>
          </p:cNvPr>
          <p:cNvSpPr>
            <a:spLocks noChangeArrowheads="1"/>
          </p:cNvSpPr>
          <p:nvPr/>
        </p:nvSpPr>
        <p:spPr bwMode="auto">
          <a:xfrm>
            <a:off x="4024313" y="76200"/>
            <a:ext cx="3444875" cy="2462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200" b="1">
                <a:solidFill>
                  <a:srgbClr val="000000"/>
                </a:solidFill>
                <a:cs typeface="Arial" panose="020B0604020202020204" pitchFamily="34" charset="0"/>
              </a:rPr>
              <a:t>Human Education</a:t>
            </a:r>
          </a:p>
          <a:p>
            <a:pPr algn="ctr" eaLnBrk="1" hangingPunct="1"/>
            <a:endParaRPr lang="en-GB" altLang="en-US" sz="2200" b="1">
              <a:solidFill>
                <a:srgbClr val="000000"/>
              </a:solidFill>
              <a:cs typeface="Arial" panose="020B0604020202020204" pitchFamily="34" charset="0"/>
            </a:endParaRPr>
          </a:p>
          <a:p>
            <a:pPr algn="ctr" eaLnBrk="1" hangingPunct="1"/>
            <a:r>
              <a:rPr lang="en-GB" altLang="en-US" sz="2200" b="1">
                <a:solidFill>
                  <a:srgbClr val="000000"/>
                </a:solidFill>
                <a:cs typeface="Arial" panose="020B0604020202020204" pitchFamily="34" charset="0"/>
              </a:rPr>
              <a:t>Human Consciousness</a:t>
            </a:r>
          </a:p>
          <a:p>
            <a:pPr algn="ctr" eaLnBrk="1" hangingPunct="1"/>
            <a:r>
              <a:rPr lang="en-GB" altLang="en-US" sz="2200">
                <a:solidFill>
                  <a:srgbClr val="000000"/>
                </a:solidFill>
                <a:cs typeface="Arial" panose="020B0604020202020204" pitchFamily="34" charset="0"/>
              </a:rPr>
              <a:t>Human Values</a:t>
            </a:r>
          </a:p>
          <a:p>
            <a:pPr algn="ctr" eaLnBrk="1" hangingPunct="1"/>
            <a:r>
              <a:rPr lang="en-GB" altLang="en-US" sz="2200">
                <a:solidFill>
                  <a:srgbClr val="000000"/>
                </a:solidFill>
                <a:cs typeface="Arial" panose="020B0604020202020204" pitchFamily="34" charset="0"/>
              </a:rPr>
              <a:t>Human Conduct</a:t>
            </a:r>
          </a:p>
          <a:p>
            <a:pPr algn="ctr" eaLnBrk="1" hangingPunct="1"/>
            <a:endParaRPr lang="en-GB" altLang="en-US" sz="2200" b="1">
              <a:solidFill>
                <a:srgbClr val="000000"/>
              </a:solidFill>
              <a:cs typeface="Arial" panose="020B0604020202020204" pitchFamily="34" charset="0"/>
            </a:endParaRPr>
          </a:p>
          <a:p>
            <a:pPr algn="ctr" eaLnBrk="1" hangingPunct="1"/>
            <a:r>
              <a:rPr lang="en-GB" altLang="en-US" sz="2200" b="1">
                <a:solidFill>
                  <a:srgbClr val="000000"/>
                </a:solidFill>
                <a:cs typeface="Arial" panose="020B0604020202020204" pitchFamily="34" charset="0"/>
              </a:rPr>
              <a:t>Humane Society</a:t>
            </a:r>
          </a:p>
        </p:txBody>
      </p:sp>
      <p:cxnSp>
        <p:nvCxnSpPr>
          <p:cNvPr id="23" name="Straight Arrow Connector 22">
            <a:extLst>
              <a:ext uri="{FF2B5EF4-FFF2-40B4-BE49-F238E27FC236}">
                <a16:creationId xmlns:a16="http://schemas.microsoft.com/office/drawing/2014/main" id="{84C031A6-91EA-40D0-B0D8-CD6519FEEEF5}"/>
              </a:ext>
            </a:extLst>
          </p:cNvPr>
          <p:cNvCxnSpPr/>
          <p:nvPr/>
        </p:nvCxnSpPr>
        <p:spPr>
          <a:xfrm>
            <a:off x="5791200" y="1828800"/>
            <a:ext cx="0" cy="3270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00F379-2916-4B92-99CE-4637A728C9EA}"/>
              </a:ext>
            </a:extLst>
          </p:cNvPr>
          <p:cNvCxnSpPr/>
          <p:nvPr/>
        </p:nvCxnSpPr>
        <p:spPr>
          <a:xfrm>
            <a:off x="5791200" y="434975"/>
            <a:ext cx="0" cy="3270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0CAFDE7-E621-449A-B0DC-E3106EE6473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9459" name="Text Placeholder 2">
            <a:extLst>
              <a:ext uri="{FF2B5EF4-FFF2-40B4-BE49-F238E27FC236}">
                <a16:creationId xmlns:a16="http://schemas.microsoft.com/office/drawing/2014/main" id="{3C56C69A-8C81-43AD-AA8A-CF1B84D5A45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9460" name="Picture 3">
            <a:extLst>
              <a:ext uri="{FF2B5EF4-FFF2-40B4-BE49-F238E27FC236}">
                <a16:creationId xmlns:a16="http://schemas.microsoft.com/office/drawing/2014/main" id="{B939D2D7-8BED-4D82-8062-AF23832C1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4">
            <a:extLst>
              <a:ext uri="{FF2B5EF4-FFF2-40B4-BE49-F238E27FC236}">
                <a16:creationId xmlns:a16="http://schemas.microsoft.com/office/drawing/2014/main" id="{98C734CF-A86E-41BA-97CF-0CA3557FA878}"/>
              </a:ext>
            </a:extLst>
          </p:cNvPr>
          <p:cNvGrpSpPr>
            <a:grpSpLocks/>
          </p:cNvGrpSpPr>
          <p:nvPr/>
        </p:nvGrpSpPr>
        <p:grpSpPr bwMode="auto">
          <a:xfrm>
            <a:off x="8647113" y="1162050"/>
            <a:ext cx="1981200" cy="1655763"/>
            <a:chOff x="7123890" y="990600"/>
            <a:chExt cx="1981200" cy="1656315"/>
          </a:xfrm>
        </p:grpSpPr>
        <p:sp>
          <p:nvSpPr>
            <p:cNvPr id="36" name="Down Arrow 11">
              <a:extLst>
                <a:ext uri="{FF2B5EF4-FFF2-40B4-BE49-F238E27FC236}">
                  <a16:creationId xmlns:a16="http://schemas.microsoft.com/office/drawing/2014/main" id="{69B115BA-7130-49FF-846E-2DC18CA7D26D}"/>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9969" name="TextBox 23">
              <a:extLst>
                <a:ext uri="{FF2B5EF4-FFF2-40B4-BE49-F238E27FC236}">
                  <a16:creationId xmlns:a16="http://schemas.microsoft.com/office/drawing/2014/main" id="{ACB6198C-F5C8-4CA8-B821-F02D5C765F17}"/>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9970" name="TextBox 24">
              <a:extLst>
                <a:ext uri="{FF2B5EF4-FFF2-40B4-BE49-F238E27FC236}">
                  <a16:creationId xmlns:a16="http://schemas.microsoft.com/office/drawing/2014/main" id="{74DAA950-9AF9-4E18-A8CC-2BCD8A356B09}"/>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39939" name="Title 1">
            <a:extLst>
              <a:ext uri="{FF2B5EF4-FFF2-40B4-BE49-F238E27FC236}">
                <a16:creationId xmlns:a16="http://schemas.microsoft.com/office/drawing/2014/main" id="{5AAA8550-0CD7-48D8-8D21-E1D53959506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9940" name="Text Placeholder 2">
            <a:extLst>
              <a:ext uri="{FF2B5EF4-FFF2-40B4-BE49-F238E27FC236}">
                <a16:creationId xmlns:a16="http://schemas.microsoft.com/office/drawing/2014/main" id="{998D9597-B672-4BBF-91BC-430FC7CE028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9941" name="Group 37">
            <a:extLst>
              <a:ext uri="{FF2B5EF4-FFF2-40B4-BE49-F238E27FC236}">
                <a16:creationId xmlns:a16="http://schemas.microsoft.com/office/drawing/2014/main" id="{36B8FC61-A359-4680-A224-714F2192DE8B}"/>
              </a:ext>
            </a:extLst>
          </p:cNvPr>
          <p:cNvGrpSpPr>
            <a:grpSpLocks/>
          </p:cNvGrpSpPr>
          <p:nvPr/>
        </p:nvGrpSpPr>
        <p:grpSpPr bwMode="auto">
          <a:xfrm>
            <a:off x="2439988" y="2649538"/>
            <a:ext cx="7439025" cy="590550"/>
            <a:chOff x="878840" y="2133600"/>
            <a:chExt cx="6718525" cy="381000"/>
          </a:xfrm>
        </p:grpSpPr>
        <p:sp>
          <p:nvSpPr>
            <p:cNvPr id="26" name="Oval 25">
              <a:extLst>
                <a:ext uri="{FF2B5EF4-FFF2-40B4-BE49-F238E27FC236}">
                  <a16:creationId xmlns:a16="http://schemas.microsoft.com/office/drawing/2014/main" id="{C06C7C73-533B-4C66-842C-95C54D1FF1C3}"/>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1AFA331B-584A-4FCB-8C2B-8702F5302633}"/>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BEC52F28-F8D8-496B-995E-169DBC92B9E4}"/>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5A2B2873-6982-4CCE-A8CE-7898B36EDEEA}"/>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EE3AC246-671C-4A34-8192-B54A3AEE3B03}"/>
                </a:ext>
              </a:extLst>
            </p:cNvPr>
            <p:cNvCxnSpPr>
              <a:stCxn id="26" idx="6"/>
              <a:endCxn id="27" idx="2"/>
            </p:cNvCxnSpPr>
            <p:nvPr/>
          </p:nvCxnSpPr>
          <p:spPr>
            <a:xfrm>
              <a:off x="1336204" y="2324100"/>
              <a:ext cx="1743433"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06B1F1-6A4D-451F-B9A3-91E7384C5C51}"/>
                </a:ext>
              </a:extLst>
            </p:cNvPr>
            <p:cNvCxnSpPr>
              <a:stCxn id="27" idx="6"/>
              <a:endCxn id="28" idx="2"/>
            </p:cNvCxnSpPr>
            <p:nvPr/>
          </p:nvCxnSpPr>
          <p:spPr>
            <a:xfrm>
              <a:off x="3537002" y="2324100"/>
              <a:ext cx="1676046"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569D771-25AD-44B0-AA9D-92A50BC06C33}"/>
                </a:ext>
              </a:extLst>
            </p:cNvPr>
            <p:cNvCxnSpPr>
              <a:stCxn id="28" idx="6"/>
              <a:endCxn id="29" idx="2"/>
            </p:cNvCxnSpPr>
            <p:nvPr/>
          </p:nvCxnSpPr>
          <p:spPr>
            <a:xfrm>
              <a:off x="5670413" y="2324100"/>
              <a:ext cx="1469587"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9942" name="Group 29">
            <a:extLst>
              <a:ext uri="{FF2B5EF4-FFF2-40B4-BE49-F238E27FC236}">
                <a16:creationId xmlns:a16="http://schemas.microsoft.com/office/drawing/2014/main" id="{7DB042C9-1A0F-496B-A974-84CECE2B25E1}"/>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24F7DF66-12D4-4743-9E53-BE233061C99B}"/>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9959" name="TextBox 17">
              <a:extLst>
                <a:ext uri="{FF2B5EF4-FFF2-40B4-BE49-F238E27FC236}">
                  <a16:creationId xmlns:a16="http://schemas.microsoft.com/office/drawing/2014/main" id="{31E37C4D-FEE9-4E3F-A8C1-F1C70EC95546}"/>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9960" name="TextBox 18">
              <a:extLst>
                <a:ext uri="{FF2B5EF4-FFF2-40B4-BE49-F238E27FC236}">
                  <a16:creationId xmlns:a16="http://schemas.microsoft.com/office/drawing/2014/main" id="{E163C31C-DE68-4D6B-AC12-ECA34EFC653B}"/>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9943" name="Group 31">
            <a:extLst>
              <a:ext uri="{FF2B5EF4-FFF2-40B4-BE49-F238E27FC236}">
                <a16:creationId xmlns:a16="http://schemas.microsoft.com/office/drawing/2014/main" id="{26726058-0F5E-45F7-83B0-890929BD190F}"/>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FEE75575-7B68-49B8-8391-396EA6DB82AE}"/>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9956" name="TextBox 19">
              <a:extLst>
                <a:ext uri="{FF2B5EF4-FFF2-40B4-BE49-F238E27FC236}">
                  <a16:creationId xmlns:a16="http://schemas.microsoft.com/office/drawing/2014/main" id="{6F608DA1-93E6-45B8-8424-D56E58651F54}"/>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9957" name="TextBox 20">
              <a:extLst>
                <a:ext uri="{FF2B5EF4-FFF2-40B4-BE49-F238E27FC236}">
                  <a16:creationId xmlns:a16="http://schemas.microsoft.com/office/drawing/2014/main" id="{718DAF2E-C235-4061-81DB-9B36865D88F1}"/>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9944" name="Group 33">
            <a:extLst>
              <a:ext uri="{FF2B5EF4-FFF2-40B4-BE49-F238E27FC236}">
                <a16:creationId xmlns:a16="http://schemas.microsoft.com/office/drawing/2014/main" id="{983EB732-FAE5-4E16-B37C-0AB08851B21F}"/>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E89BC7E7-A583-4009-8515-F492C215937D}"/>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9953" name="TextBox 21">
              <a:extLst>
                <a:ext uri="{FF2B5EF4-FFF2-40B4-BE49-F238E27FC236}">
                  <a16:creationId xmlns:a16="http://schemas.microsoft.com/office/drawing/2014/main" id="{3A4336EC-B52B-4EDE-A551-E661AB3B7796}"/>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9954" name="TextBox 22">
              <a:extLst>
                <a:ext uri="{FF2B5EF4-FFF2-40B4-BE49-F238E27FC236}">
                  <a16:creationId xmlns:a16="http://schemas.microsoft.com/office/drawing/2014/main" id="{F8F55A5E-C8C9-4B2C-B042-11BD30BE18BA}"/>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D0EA09C4-B2C9-4F4F-B4E0-18B04BDFA21B}"/>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50" name="Oval 5">
            <a:extLst>
              <a:ext uri="{FF2B5EF4-FFF2-40B4-BE49-F238E27FC236}">
                <a16:creationId xmlns:a16="http://schemas.microsoft.com/office/drawing/2014/main" id="{E5E786C9-CB2F-44DF-BCE4-622FB2F0121E}"/>
              </a:ext>
            </a:extLst>
          </p:cNvPr>
          <p:cNvSpPr/>
          <p:nvPr/>
        </p:nvSpPr>
        <p:spPr>
          <a:xfrm>
            <a:off x="34290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51" name="Right Brace 50">
            <a:extLst>
              <a:ext uri="{FF2B5EF4-FFF2-40B4-BE49-F238E27FC236}">
                <a16:creationId xmlns:a16="http://schemas.microsoft.com/office/drawing/2014/main" id="{3D9CA2C3-FA1B-42E7-B0F5-1EC6280973FA}"/>
              </a:ext>
            </a:extLst>
          </p:cNvPr>
          <p:cNvSpPr/>
          <p:nvPr/>
        </p:nvSpPr>
        <p:spPr>
          <a:xfrm>
            <a:off x="32766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41" name="Rectangle 40">
            <a:extLst>
              <a:ext uri="{FF2B5EF4-FFF2-40B4-BE49-F238E27FC236}">
                <a16:creationId xmlns:a16="http://schemas.microsoft.com/office/drawing/2014/main" id="{5D49B91A-5067-4395-AF1C-4B75A5C5974D}"/>
              </a:ext>
            </a:extLst>
          </p:cNvPr>
          <p:cNvSpPr/>
          <p:nvPr/>
        </p:nvSpPr>
        <p:spPr>
          <a:xfrm>
            <a:off x="5791200" y="3429000"/>
            <a:ext cx="6308725" cy="3108325"/>
          </a:xfrm>
          <a:prstGeom prst="rect">
            <a:avLst/>
          </a:prstGeom>
          <a:solidFill>
            <a:schemeClr val="accent6">
              <a:lumMod val="50000"/>
            </a:schemeClr>
          </a:solidFill>
        </p:spPr>
        <p:txBody>
          <a:bodyPr>
            <a:spAutoFit/>
          </a:bodyPr>
          <a:lstStyle/>
          <a:p>
            <a:pPr eaLnBrk="1" fontAlgn="t" hangingPunct="1">
              <a:defRPr/>
            </a:pPr>
            <a:r>
              <a:rPr lang="en-US" sz="2200" dirty="0">
                <a:solidFill>
                  <a:schemeClr val="bg1"/>
                </a:solidFill>
                <a:latin typeface="Arial" charset="0"/>
              </a:rPr>
              <a:t>2b. Self-regulation</a:t>
            </a:r>
            <a:r>
              <a:rPr lang="en-GB" sz="2200" dirty="0">
                <a:solidFill>
                  <a:schemeClr val="bg1"/>
                </a:solidFill>
                <a:latin typeface="Arial" charset="0"/>
              </a:rPr>
              <a:t> –</a:t>
            </a:r>
            <a:r>
              <a:rPr lang="en-GB" sz="2200" b="1" dirty="0">
                <a:solidFill>
                  <a:schemeClr val="bg1"/>
                </a:solidFill>
                <a:latin typeface="Arial" charset="0"/>
              </a:rPr>
              <a:t> </a:t>
            </a:r>
            <a:r>
              <a:rPr lang="en-US" sz="2200" dirty="0">
                <a:solidFill>
                  <a:schemeClr val="bg1"/>
                </a:solidFill>
                <a:latin typeface="Arial" charset="0"/>
              </a:rPr>
              <a:t>Feeling of responsibility for Nurturing, Protection and Right Utilization of the Body</a:t>
            </a:r>
          </a:p>
          <a:p>
            <a:pPr eaLnBrk="1" fontAlgn="t" hangingPunct="1">
              <a:defRPr/>
            </a:pPr>
            <a:endParaRPr lang="en-US" sz="1000" dirty="0">
              <a:solidFill>
                <a:schemeClr val="bg1"/>
              </a:solidFill>
              <a:latin typeface="Arial" charset="0"/>
              <a:cs typeface="Arial" charset="0"/>
            </a:endParaRPr>
          </a:p>
          <a:p>
            <a:pPr eaLnBrk="1" fontAlgn="t" hangingPunct="1">
              <a:defRPr/>
            </a:pPr>
            <a:r>
              <a:rPr lang="en-US" sz="2200" dirty="0">
                <a:solidFill>
                  <a:schemeClr val="bg1"/>
                </a:solidFill>
                <a:latin typeface="Arial" charset="0"/>
                <a:cs typeface="Arial" charset="0"/>
              </a:rPr>
              <a:t>2a. </a:t>
            </a:r>
            <a:r>
              <a:rPr lang="en-US" sz="2200" dirty="0">
                <a:solidFill>
                  <a:schemeClr val="bg1"/>
                </a:solidFill>
                <a:latin typeface="Arial" charset="0"/>
              </a:rPr>
              <a:t>Health (Swasthya) – </a:t>
            </a:r>
            <a:endParaRPr lang="en-GB" sz="2200" dirty="0">
              <a:solidFill>
                <a:schemeClr val="bg1"/>
              </a:solidFill>
              <a:latin typeface="Arial" charset="0"/>
            </a:endParaRPr>
          </a:p>
          <a:p>
            <a:pPr lvl="1" eaLnBrk="1" fontAlgn="t" hangingPunct="1">
              <a:defRPr/>
            </a:pPr>
            <a:r>
              <a:rPr lang="en-US" sz="2200" dirty="0">
                <a:solidFill>
                  <a:schemeClr val="bg1"/>
                </a:solidFill>
                <a:latin typeface="Arial" charset="0"/>
              </a:rPr>
              <a:t>Body acts according to Self (I)</a:t>
            </a:r>
            <a:endParaRPr lang="en-GB" sz="2200" dirty="0">
              <a:solidFill>
                <a:schemeClr val="bg1"/>
              </a:solidFill>
              <a:latin typeface="Arial" charset="0"/>
            </a:endParaRPr>
          </a:p>
          <a:p>
            <a:pPr lvl="1" eaLnBrk="1" fontAlgn="t" hangingPunct="1">
              <a:defRPr/>
            </a:pPr>
            <a:r>
              <a:rPr lang="en-US" sz="2200" dirty="0">
                <a:solidFill>
                  <a:schemeClr val="bg1"/>
                </a:solidFill>
                <a:latin typeface="Arial" charset="0"/>
              </a:rPr>
              <a:t>Parts of the body are in harmony (in order)</a:t>
            </a:r>
            <a:endParaRPr lang="en-GB" sz="2200" dirty="0">
              <a:solidFill>
                <a:schemeClr val="bg1"/>
              </a:solidFill>
              <a:latin typeface="Arial" charset="0"/>
              <a:cs typeface="Arial" charset="0"/>
            </a:endParaRPr>
          </a:p>
          <a:p>
            <a:pPr eaLnBrk="1" fontAlgn="t" hangingPunct="1">
              <a:defRPr/>
            </a:pPr>
            <a:endParaRPr lang="en-US" sz="1000" dirty="0">
              <a:solidFill>
                <a:schemeClr val="bg1"/>
              </a:solidFill>
              <a:latin typeface="Arial" charset="0"/>
              <a:sym typeface="Wingdings" pitchFamily="2" charset="2"/>
            </a:endParaRPr>
          </a:p>
          <a:p>
            <a:pPr eaLnBrk="1" fontAlgn="t" hangingPunct="1">
              <a:defRPr/>
            </a:pPr>
            <a:r>
              <a:rPr lang="en-US" sz="2200" dirty="0">
                <a:solidFill>
                  <a:schemeClr val="bg1"/>
                </a:solidFill>
                <a:latin typeface="Arial" charset="0"/>
                <a:sym typeface="Wingdings" pitchFamily="2" charset="2"/>
              </a:rPr>
              <a:t> </a:t>
            </a:r>
            <a:r>
              <a:rPr lang="en-US" sz="2200" dirty="0" err="1">
                <a:solidFill>
                  <a:schemeClr val="bg1"/>
                </a:solidFill>
                <a:latin typeface="Arial" charset="0"/>
                <a:sym typeface="Wingdings" pitchFamily="2" charset="2"/>
              </a:rPr>
              <a:t>Recognising</a:t>
            </a:r>
            <a:r>
              <a:rPr lang="en-US" sz="2200" dirty="0">
                <a:solidFill>
                  <a:schemeClr val="bg1"/>
                </a:solidFill>
                <a:latin typeface="Arial" charset="0"/>
                <a:sym typeface="Wingdings" pitchFamily="2" charset="2"/>
              </a:rPr>
              <a:t> What is Needed as Physical Facility</a:t>
            </a:r>
            <a:endParaRPr lang="en-US" sz="2200" dirty="0">
              <a:solidFill>
                <a:schemeClr val="bg1"/>
              </a:solidFill>
              <a:latin typeface="Arial" charset="0"/>
            </a:endParaRPr>
          </a:p>
        </p:txBody>
      </p:sp>
      <p:sp>
        <p:nvSpPr>
          <p:cNvPr id="32" name="Oval 5">
            <a:extLst>
              <a:ext uri="{FF2B5EF4-FFF2-40B4-BE49-F238E27FC236}">
                <a16:creationId xmlns:a16="http://schemas.microsoft.com/office/drawing/2014/main" id="{3C8556FD-CE71-46A0-8ADF-C24715B6110F}"/>
              </a:ext>
            </a:extLst>
          </p:cNvPr>
          <p:cNvSpPr/>
          <p:nvPr/>
        </p:nvSpPr>
        <p:spPr>
          <a:xfrm>
            <a:off x="3962400" y="48593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4" name="Oval 5">
            <a:extLst>
              <a:ext uri="{FF2B5EF4-FFF2-40B4-BE49-F238E27FC236}">
                <a16:creationId xmlns:a16="http://schemas.microsoft.com/office/drawing/2014/main" id="{2EF60E6E-EE18-44B8-850A-DF7528389913}"/>
              </a:ext>
            </a:extLst>
          </p:cNvPr>
          <p:cNvSpPr/>
          <p:nvPr/>
        </p:nvSpPr>
        <p:spPr>
          <a:xfrm>
            <a:off x="8686800" y="17732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9951" name="Rectangle 34">
            <a:extLst>
              <a:ext uri="{FF2B5EF4-FFF2-40B4-BE49-F238E27FC236}">
                <a16:creationId xmlns:a16="http://schemas.microsoft.com/office/drawing/2014/main" id="{9903E45E-5BAD-4931-8878-ABACA496E2DF}"/>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93F97A-E63B-4039-AB73-2C0EE2F1D1AE}"/>
              </a:ext>
            </a:extLst>
          </p:cNvPr>
          <p:cNvSpPr/>
          <p:nvPr/>
        </p:nvSpPr>
        <p:spPr bwMode="auto">
          <a:xfrm>
            <a:off x="925513" y="685800"/>
            <a:ext cx="80660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442174B7-F206-4CEF-809D-9FA43D838E1D}"/>
              </a:ext>
            </a:extLst>
          </p:cNvPr>
          <p:cNvSpPr/>
          <p:nvPr/>
        </p:nvSpPr>
        <p:spPr bwMode="auto">
          <a:xfrm>
            <a:off x="4572000" y="4359275"/>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7274CBBB-21A3-42A7-A52F-EC2BC63A5DCE}"/>
              </a:ext>
            </a:extLst>
          </p:cNvPr>
          <p:cNvSpPr/>
          <p:nvPr/>
        </p:nvSpPr>
        <p:spPr bwMode="auto">
          <a:xfrm>
            <a:off x="914400" y="4359275"/>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965" name="Title 1">
            <a:extLst>
              <a:ext uri="{FF2B5EF4-FFF2-40B4-BE49-F238E27FC236}">
                <a16:creationId xmlns:a16="http://schemas.microsoft.com/office/drawing/2014/main" id="{A7366D75-F65F-42AB-84B7-95DDD41CA6B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Health-Self Regulation</a:t>
            </a:r>
          </a:p>
        </p:txBody>
      </p:sp>
      <p:sp>
        <p:nvSpPr>
          <p:cNvPr id="3" name="Rectangle 2">
            <a:extLst>
              <a:ext uri="{FF2B5EF4-FFF2-40B4-BE49-F238E27FC236}">
                <a16:creationId xmlns:a16="http://schemas.microsoft.com/office/drawing/2014/main" id="{1687238A-59B1-419A-9A0F-8673F0E191EF}"/>
              </a:ext>
            </a:extLst>
          </p:cNvPr>
          <p:cNvSpPr/>
          <p:nvPr/>
        </p:nvSpPr>
        <p:spPr>
          <a:xfrm>
            <a:off x="3627438" y="700088"/>
            <a:ext cx="5364162" cy="747712"/>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8A760FE0-3FC4-4B52-9391-09749514ED51}"/>
              </a:ext>
            </a:extLst>
          </p:cNvPr>
          <p:cNvSpPr/>
          <p:nvPr/>
        </p:nvSpPr>
        <p:spPr>
          <a:xfrm>
            <a:off x="914400" y="928688"/>
            <a:ext cx="1828800" cy="9779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5A32E128-FD6B-4C69-8025-90D60F059503}"/>
              </a:ext>
            </a:extLst>
          </p:cNvPr>
          <p:cNvSpPr/>
          <p:nvPr/>
        </p:nvSpPr>
        <p:spPr>
          <a:xfrm>
            <a:off x="2754313" y="928688"/>
            <a:ext cx="869950" cy="5334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40970" name="TextBox 4">
            <a:extLst>
              <a:ext uri="{FF2B5EF4-FFF2-40B4-BE49-F238E27FC236}">
                <a16:creationId xmlns:a16="http://schemas.microsoft.com/office/drawing/2014/main" id="{ACD866D1-1721-416D-A35C-547B1444C6D0}"/>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40971" name="TextBox 8">
            <a:extLst>
              <a:ext uri="{FF2B5EF4-FFF2-40B4-BE49-F238E27FC236}">
                <a16:creationId xmlns:a16="http://schemas.microsoft.com/office/drawing/2014/main" id="{1DF82BDC-4A35-40AC-B7FE-47817811D71F}"/>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40972" name="TextBox 9">
            <a:extLst>
              <a:ext uri="{FF2B5EF4-FFF2-40B4-BE49-F238E27FC236}">
                <a16:creationId xmlns:a16="http://schemas.microsoft.com/office/drawing/2014/main" id="{491BE4C9-4AFC-4900-8B68-F69A24BEE978}"/>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14" name="Oval 5">
            <a:extLst>
              <a:ext uri="{FF2B5EF4-FFF2-40B4-BE49-F238E27FC236}">
                <a16:creationId xmlns:a16="http://schemas.microsoft.com/office/drawing/2014/main" id="{12538950-D1D6-4C4F-B82A-702AB573D5DC}"/>
              </a:ext>
            </a:extLst>
          </p:cNvPr>
          <p:cNvSpPr/>
          <p:nvPr/>
        </p:nvSpPr>
        <p:spPr>
          <a:xfrm>
            <a:off x="8501063" y="13668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b</a:t>
            </a:r>
          </a:p>
        </p:txBody>
      </p:sp>
      <p:sp>
        <p:nvSpPr>
          <p:cNvPr id="15" name="Oval 14">
            <a:extLst>
              <a:ext uri="{FF2B5EF4-FFF2-40B4-BE49-F238E27FC236}">
                <a16:creationId xmlns:a16="http://schemas.microsoft.com/office/drawing/2014/main" id="{5DFD7DBC-146E-4FE7-B181-5EE0CEC02A27}"/>
              </a:ext>
            </a:extLst>
          </p:cNvPr>
          <p:cNvSpPr/>
          <p:nvPr/>
        </p:nvSpPr>
        <p:spPr>
          <a:xfrm>
            <a:off x="203200" y="8715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1</a:t>
            </a:r>
          </a:p>
        </p:txBody>
      </p:sp>
      <p:sp>
        <p:nvSpPr>
          <p:cNvPr id="16" name="Oval 15">
            <a:extLst>
              <a:ext uri="{FF2B5EF4-FFF2-40B4-BE49-F238E27FC236}">
                <a16:creationId xmlns:a16="http://schemas.microsoft.com/office/drawing/2014/main" id="{C17BD193-5D92-43D3-93D7-B33584358448}"/>
              </a:ext>
            </a:extLst>
          </p:cNvPr>
          <p:cNvSpPr/>
          <p:nvPr/>
        </p:nvSpPr>
        <p:spPr>
          <a:xfrm>
            <a:off x="2032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2</a:t>
            </a:r>
          </a:p>
        </p:txBody>
      </p:sp>
      <p:sp>
        <p:nvSpPr>
          <p:cNvPr id="17" name="Oval 4">
            <a:extLst>
              <a:ext uri="{FF2B5EF4-FFF2-40B4-BE49-F238E27FC236}">
                <a16:creationId xmlns:a16="http://schemas.microsoft.com/office/drawing/2014/main" id="{117F5283-1C3E-4BE9-8195-7C83A247B499}"/>
              </a:ext>
            </a:extLst>
          </p:cNvPr>
          <p:cNvSpPr/>
          <p:nvPr/>
        </p:nvSpPr>
        <p:spPr>
          <a:xfrm>
            <a:off x="382905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3</a:t>
            </a:r>
          </a:p>
        </p:txBody>
      </p:sp>
      <p:sp>
        <p:nvSpPr>
          <p:cNvPr id="18" name="Oval 5">
            <a:extLst>
              <a:ext uri="{FF2B5EF4-FFF2-40B4-BE49-F238E27FC236}">
                <a16:creationId xmlns:a16="http://schemas.microsoft.com/office/drawing/2014/main" id="{60E80572-BA4E-4EE1-A1CE-84A0BBC54A3D}"/>
              </a:ext>
            </a:extLst>
          </p:cNvPr>
          <p:cNvSpPr/>
          <p:nvPr/>
        </p:nvSpPr>
        <p:spPr>
          <a:xfrm>
            <a:off x="8501063" y="55245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a</a:t>
            </a:r>
          </a:p>
        </p:txBody>
      </p:sp>
      <p:sp>
        <p:nvSpPr>
          <p:cNvPr id="40969" name="Text Placeholder 2">
            <a:extLst>
              <a:ext uri="{FF2B5EF4-FFF2-40B4-BE49-F238E27FC236}">
                <a16:creationId xmlns:a16="http://schemas.microsoft.com/office/drawing/2014/main" id="{05A80198-764B-4C9F-9EF3-C86C64F830E9}"/>
              </a:ext>
            </a:extLst>
          </p:cNvPr>
          <p:cNvSpPr>
            <a:spLocks noGrp="1" noChangeArrowheads="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spcBef>
                <a:spcPct val="0"/>
              </a:spcBef>
              <a:buFont typeface="Wingdings" pitchFamily="2" charset="2"/>
              <a:buNone/>
            </a:pPr>
            <a:endParaRPr altLang="en-US" sz="2200">
              <a:solidFill>
                <a:srgbClr val="FFFF00"/>
              </a:solidFill>
            </a:endParaRPr>
          </a:p>
          <a:p>
            <a:pPr marL="685800" lvl="1" indent="-457200">
              <a:spcBef>
                <a:spcPct val="0"/>
              </a:spcBef>
              <a:buFont typeface="Wingdings" pitchFamily="2" charset="2"/>
              <a:buNone/>
            </a:pPr>
            <a:r>
              <a:rPr altLang="en-US" sz="2200" b="1">
                <a:solidFill>
                  <a:srgbClr val="FFFF00"/>
                </a:solidFill>
              </a:rPr>
              <a:t>		</a:t>
            </a:r>
            <a:r>
              <a:rPr altLang="en-US" sz="2200" b="1"/>
              <a:t>1    Intake	and	Routine (Lifestyle)</a:t>
            </a:r>
          </a:p>
          <a:p>
            <a:pPr marL="685800" lvl="1" indent="-457200">
              <a:spcBef>
                <a:spcPct val="0"/>
              </a:spcBef>
              <a:buFont typeface="Wingdings" pitchFamily="2" charset="2"/>
              <a:buNone/>
            </a:pPr>
            <a:endParaRPr altLang="en-US" sz="1000" b="1"/>
          </a:p>
          <a:p>
            <a:pPr marL="685800" lvl="1" indent="-457200">
              <a:spcBef>
                <a:spcPct val="0"/>
              </a:spcBef>
              <a:buFont typeface="Wingdings" pitchFamily="2" charset="2"/>
              <a:buNone/>
            </a:pPr>
            <a:r>
              <a:rPr altLang="en-US" sz="2200" b="1"/>
              <a:t>		2    Labour </a:t>
            </a:r>
            <a:r>
              <a:rPr altLang="en-US" sz="2200"/>
              <a:t>	and	Exercise</a:t>
            </a:r>
          </a:p>
          <a:p>
            <a:pPr marL="685800" lvl="1" indent="-457200">
              <a:spcBef>
                <a:spcPct val="0"/>
              </a:spcBef>
              <a:buFont typeface="Wingdings" pitchFamily="2" charset="2"/>
              <a:buNone/>
            </a:pPr>
            <a:endParaRPr altLang="en-US" sz="1000"/>
          </a:p>
          <a:p>
            <a:pPr marL="685800" lvl="1" indent="-457200">
              <a:spcBef>
                <a:spcPct val="0"/>
              </a:spcBef>
              <a:buFont typeface="Wingdings" pitchFamily="2" charset="2"/>
              <a:buNone/>
            </a:pPr>
            <a:r>
              <a:rPr altLang="en-US" sz="2200"/>
              <a:t>		3    Postures for regulating </a:t>
            </a:r>
            <a:r>
              <a:rPr lang="en-ZW" altLang="en-US" sz="2200"/>
              <a:t>internal &amp; external body organs </a:t>
            </a:r>
            <a:r>
              <a:rPr altLang="en-US" sz="2200"/>
              <a:t>	</a:t>
            </a:r>
            <a:r>
              <a:rPr lang="en-ZW" altLang="en-US" sz="2200"/>
              <a:t>  and</a:t>
            </a:r>
            <a:endParaRPr lang="hi-IN" altLang="en-US" sz="2200"/>
          </a:p>
          <a:p>
            <a:pPr marL="685800" lvl="1" indent="-457200">
              <a:spcBef>
                <a:spcPct val="0"/>
              </a:spcBef>
              <a:buFont typeface="Wingdings" pitchFamily="2" charset="2"/>
              <a:buNone/>
            </a:pPr>
            <a:r>
              <a:rPr lang="hi-IN" altLang="en-US" sz="2200"/>
              <a:t>		      </a:t>
            </a:r>
            <a:r>
              <a:rPr lang="en-ZW" altLang="en-US" sz="2200"/>
              <a:t>Regulated Breathing</a:t>
            </a:r>
          </a:p>
          <a:p>
            <a:pPr marL="685800" lvl="1" indent="-457200">
              <a:spcBef>
                <a:spcPct val="0"/>
              </a:spcBef>
              <a:buFont typeface="Wingdings" pitchFamily="2" charset="2"/>
              <a:buNone/>
            </a:pPr>
            <a:r>
              <a:rPr lang="en-ZW" altLang="en-US" sz="1000"/>
              <a:t>		        </a:t>
            </a:r>
            <a:endParaRPr altLang="en-US" sz="10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r>
              <a:rPr altLang="en-US" sz="2200">
                <a:solidFill>
                  <a:schemeClr val="bg1"/>
                </a:solidFill>
              </a:rPr>
              <a:t>		4    Medicine</a:t>
            </a:r>
            <a:r>
              <a:rPr altLang="en-US" sz="2200"/>
              <a:t> 		and 	</a:t>
            </a:r>
            <a:r>
              <a:rPr altLang="en-US" sz="2200">
                <a:solidFill>
                  <a:schemeClr val="bg1"/>
                </a:solidFill>
              </a:rPr>
              <a:t>Treatment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4">
            <a:extLst>
              <a:ext uri="{FF2B5EF4-FFF2-40B4-BE49-F238E27FC236}">
                <a16:creationId xmlns:a16="http://schemas.microsoft.com/office/drawing/2014/main" id="{EFA1A69A-EBF0-44AD-BF46-C0ABC6DB3308}"/>
              </a:ext>
            </a:extLst>
          </p:cNvPr>
          <p:cNvGrpSpPr>
            <a:grpSpLocks/>
          </p:cNvGrpSpPr>
          <p:nvPr/>
        </p:nvGrpSpPr>
        <p:grpSpPr bwMode="auto">
          <a:xfrm>
            <a:off x="8647113" y="1162050"/>
            <a:ext cx="1981200" cy="1655763"/>
            <a:chOff x="7123890" y="990600"/>
            <a:chExt cx="1981200" cy="1656315"/>
          </a:xfrm>
        </p:grpSpPr>
        <p:sp>
          <p:nvSpPr>
            <p:cNvPr id="38" name="Down Arrow 11">
              <a:extLst>
                <a:ext uri="{FF2B5EF4-FFF2-40B4-BE49-F238E27FC236}">
                  <a16:creationId xmlns:a16="http://schemas.microsoft.com/office/drawing/2014/main" id="{FCE72A30-C0F0-42E3-A329-749897052D14}"/>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17" name="TextBox 23">
              <a:extLst>
                <a:ext uri="{FF2B5EF4-FFF2-40B4-BE49-F238E27FC236}">
                  <a16:creationId xmlns:a16="http://schemas.microsoft.com/office/drawing/2014/main" id="{52328265-2407-4642-98A9-0175D1FF5181}"/>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2018" name="TextBox 24">
              <a:extLst>
                <a:ext uri="{FF2B5EF4-FFF2-40B4-BE49-F238E27FC236}">
                  <a16:creationId xmlns:a16="http://schemas.microsoft.com/office/drawing/2014/main" id="{1D55AF54-17F9-4CBF-9E45-AB3DE018F4A7}"/>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41987" name="Title 1">
            <a:extLst>
              <a:ext uri="{FF2B5EF4-FFF2-40B4-BE49-F238E27FC236}">
                <a16:creationId xmlns:a16="http://schemas.microsoft.com/office/drawing/2014/main" id="{7CAB065E-83E4-4C3A-84A3-1C45116F3EE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41988" name="Text Placeholder 2">
            <a:extLst>
              <a:ext uri="{FF2B5EF4-FFF2-40B4-BE49-F238E27FC236}">
                <a16:creationId xmlns:a16="http://schemas.microsoft.com/office/drawing/2014/main" id="{AD4A882F-1272-418B-924A-85DCCC33C5A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41989" name="Group 37">
            <a:extLst>
              <a:ext uri="{FF2B5EF4-FFF2-40B4-BE49-F238E27FC236}">
                <a16:creationId xmlns:a16="http://schemas.microsoft.com/office/drawing/2014/main" id="{B2FC8703-CF2A-4D5E-8620-F43F6AF45E62}"/>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774986B7-8008-497E-A358-90C455871F0D}"/>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75A75C3E-879D-48A3-9E80-2B8EA2554520}"/>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CA4FA94E-7EC4-4B6A-8AB4-7AC502A61F98}"/>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82347ED4-6209-4D38-8FF7-B74AAB4D83ED}"/>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AF225DE9-D22F-41E7-8530-F8A739847B81}"/>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6FEA884-349A-4A1C-ACA0-BB333A7518CB}"/>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87D06F7-5412-48FB-A162-8F11A69AC387}"/>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990" name="Group 29">
            <a:extLst>
              <a:ext uri="{FF2B5EF4-FFF2-40B4-BE49-F238E27FC236}">
                <a16:creationId xmlns:a16="http://schemas.microsoft.com/office/drawing/2014/main" id="{2D54DCE9-EBC7-42A1-9A28-70574B38B0FA}"/>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90804B52-398D-4522-9757-FCF00AF59AFF}"/>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7" name="TextBox 17">
              <a:extLst>
                <a:ext uri="{FF2B5EF4-FFF2-40B4-BE49-F238E27FC236}">
                  <a16:creationId xmlns:a16="http://schemas.microsoft.com/office/drawing/2014/main" id="{3B482F0F-CAF5-4C6B-B885-FD5E88A92B0B}"/>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2008" name="TextBox 18">
              <a:extLst>
                <a:ext uri="{FF2B5EF4-FFF2-40B4-BE49-F238E27FC236}">
                  <a16:creationId xmlns:a16="http://schemas.microsoft.com/office/drawing/2014/main" id="{934BD8EF-3366-47B7-A04C-0078702787AC}"/>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1991" name="Group 31">
            <a:extLst>
              <a:ext uri="{FF2B5EF4-FFF2-40B4-BE49-F238E27FC236}">
                <a16:creationId xmlns:a16="http://schemas.microsoft.com/office/drawing/2014/main" id="{63F2CB4F-525B-48DD-A66B-EFE77003DEDB}"/>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AEFF2E11-0C1B-4874-AA88-CF2E62D09E4B}"/>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4" name="TextBox 19">
              <a:extLst>
                <a:ext uri="{FF2B5EF4-FFF2-40B4-BE49-F238E27FC236}">
                  <a16:creationId xmlns:a16="http://schemas.microsoft.com/office/drawing/2014/main" id="{6E631068-3F94-4709-9F30-6E093C80494A}"/>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2005" name="TextBox 20">
              <a:extLst>
                <a:ext uri="{FF2B5EF4-FFF2-40B4-BE49-F238E27FC236}">
                  <a16:creationId xmlns:a16="http://schemas.microsoft.com/office/drawing/2014/main" id="{C232455A-E437-4C5B-8858-053738B4DE9B}"/>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1992" name="Group 33">
            <a:extLst>
              <a:ext uri="{FF2B5EF4-FFF2-40B4-BE49-F238E27FC236}">
                <a16:creationId xmlns:a16="http://schemas.microsoft.com/office/drawing/2014/main" id="{D0641338-F0B9-4D62-A172-8AC7778BE207}"/>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186B7260-A809-42AD-873F-F3F45241C58F}"/>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1" name="TextBox 21">
              <a:extLst>
                <a:ext uri="{FF2B5EF4-FFF2-40B4-BE49-F238E27FC236}">
                  <a16:creationId xmlns:a16="http://schemas.microsoft.com/office/drawing/2014/main" id="{1E4FDCF5-6188-4CEB-8891-4CD1D7EE80DE}"/>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2002" name="TextBox 22">
              <a:extLst>
                <a:ext uri="{FF2B5EF4-FFF2-40B4-BE49-F238E27FC236}">
                  <a16:creationId xmlns:a16="http://schemas.microsoft.com/office/drawing/2014/main" id="{15B8D63B-CE8F-43BC-B427-6581187B3500}"/>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E57306DB-47B2-4B3B-93C3-EF5EF24EF544}"/>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50" name="Oval 5">
            <a:extLst>
              <a:ext uri="{FF2B5EF4-FFF2-40B4-BE49-F238E27FC236}">
                <a16:creationId xmlns:a16="http://schemas.microsoft.com/office/drawing/2014/main" id="{59F36083-9BAF-44CE-853D-6790567517E0}"/>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51" name="Right Brace 50">
            <a:extLst>
              <a:ext uri="{FF2B5EF4-FFF2-40B4-BE49-F238E27FC236}">
                <a16:creationId xmlns:a16="http://schemas.microsoft.com/office/drawing/2014/main" id="{C523ADD4-D70B-4CD0-BC34-DA69A0376076}"/>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2" name="Rectangle 31">
            <a:extLst>
              <a:ext uri="{FF2B5EF4-FFF2-40B4-BE49-F238E27FC236}">
                <a16:creationId xmlns:a16="http://schemas.microsoft.com/office/drawing/2014/main" id="{F4751F62-885B-4A3B-9808-FF45D14F13B8}"/>
              </a:ext>
            </a:extLst>
          </p:cNvPr>
          <p:cNvSpPr/>
          <p:nvPr/>
        </p:nvSpPr>
        <p:spPr>
          <a:xfrm>
            <a:off x="6019800" y="4768850"/>
            <a:ext cx="6080125" cy="1784350"/>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3b. Work: The </a:t>
            </a:r>
            <a:r>
              <a:rPr lang="en-US" sz="2200" dirty="0" err="1">
                <a:solidFill>
                  <a:schemeClr val="bg1"/>
                </a:solidFill>
                <a:latin typeface="Arial" charset="0"/>
              </a:rPr>
              <a:t>labour</a:t>
            </a:r>
            <a:r>
              <a:rPr lang="en-US" sz="2200" dirty="0">
                <a:solidFill>
                  <a:schemeClr val="bg1"/>
                </a:solidFill>
                <a:latin typeface="Arial" charset="0"/>
              </a:rPr>
              <a:t> a human being does on the rest of nature</a:t>
            </a:r>
          </a:p>
          <a:p>
            <a:pPr eaLnBrk="1" hangingPunct="1">
              <a:defRPr/>
            </a:pPr>
            <a:endParaRPr lang="en-US" sz="2200" dirty="0">
              <a:solidFill>
                <a:schemeClr val="bg1"/>
              </a:solidFill>
              <a:latin typeface="Arial" charset="0"/>
            </a:endParaRPr>
          </a:p>
          <a:p>
            <a:pPr eaLnBrk="1" hangingPunct="1">
              <a:defRPr/>
            </a:pPr>
            <a:r>
              <a:rPr lang="en-US" sz="2200" dirty="0">
                <a:solidFill>
                  <a:schemeClr val="bg1"/>
                </a:solidFill>
                <a:latin typeface="Arial" charset="0"/>
              </a:rPr>
              <a:t>3a. Production: The physical facility obtained out of work</a:t>
            </a:r>
          </a:p>
        </p:txBody>
      </p:sp>
      <p:sp>
        <p:nvSpPr>
          <p:cNvPr id="34" name="Oval 5">
            <a:extLst>
              <a:ext uri="{FF2B5EF4-FFF2-40B4-BE49-F238E27FC236}">
                <a16:creationId xmlns:a16="http://schemas.microsoft.com/office/drawing/2014/main" id="{B2098D54-E131-4E20-80C7-056CE2FEC86B}"/>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6" name="Oval 5">
            <a:extLst>
              <a:ext uri="{FF2B5EF4-FFF2-40B4-BE49-F238E27FC236}">
                <a16:creationId xmlns:a16="http://schemas.microsoft.com/office/drawing/2014/main" id="{1FCCD281-ACA8-4C3B-AF5F-41F0C0674188}"/>
              </a:ext>
            </a:extLst>
          </p:cNvPr>
          <p:cNvSpPr/>
          <p:nvPr/>
        </p:nvSpPr>
        <p:spPr>
          <a:xfrm>
            <a:off x="8686800" y="17732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1999" name="Rectangle 34">
            <a:extLst>
              <a:ext uri="{FF2B5EF4-FFF2-40B4-BE49-F238E27FC236}">
                <a16:creationId xmlns:a16="http://schemas.microsoft.com/office/drawing/2014/main" id="{6FEBFE85-D2E8-4CDE-8C12-26472A846F71}"/>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34">
            <a:extLst>
              <a:ext uri="{FF2B5EF4-FFF2-40B4-BE49-F238E27FC236}">
                <a16:creationId xmlns:a16="http://schemas.microsoft.com/office/drawing/2014/main" id="{661A5E10-4632-4329-BB8F-175145FADC04}"/>
              </a:ext>
            </a:extLst>
          </p:cNvPr>
          <p:cNvGrpSpPr>
            <a:grpSpLocks/>
          </p:cNvGrpSpPr>
          <p:nvPr/>
        </p:nvGrpSpPr>
        <p:grpSpPr bwMode="auto">
          <a:xfrm>
            <a:off x="8647113" y="1162050"/>
            <a:ext cx="1981200" cy="1655763"/>
            <a:chOff x="7123890" y="990600"/>
            <a:chExt cx="1981200" cy="1656315"/>
          </a:xfrm>
        </p:grpSpPr>
        <p:sp>
          <p:nvSpPr>
            <p:cNvPr id="44" name="Down Arrow 11">
              <a:extLst>
                <a:ext uri="{FF2B5EF4-FFF2-40B4-BE49-F238E27FC236}">
                  <a16:creationId xmlns:a16="http://schemas.microsoft.com/office/drawing/2014/main" id="{C55051C7-37BA-47F4-B501-184405E71FCE}"/>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3044" name="TextBox 23">
              <a:extLst>
                <a:ext uri="{FF2B5EF4-FFF2-40B4-BE49-F238E27FC236}">
                  <a16:creationId xmlns:a16="http://schemas.microsoft.com/office/drawing/2014/main" id="{BF4055FA-90BF-43F8-9D73-17E19656543E}"/>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3045" name="TextBox 24">
              <a:extLst>
                <a:ext uri="{FF2B5EF4-FFF2-40B4-BE49-F238E27FC236}">
                  <a16:creationId xmlns:a16="http://schemas.microsoft.com/office/drawing/2014/main" id="{40245695-2B08-4016-B1C1-B85C2CE39CF5}"/>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43011" name="Title 1">
            <a:extLst>
              <a:ext uri="{FF2B5EF4-FFF2-40B4-BE49-F238E27FC236}">
                <a16:creationId xmlns:a16="http://schemas.microsoft.com/office/drawing/2014/main" id="{389766F8-C811-48EB-B713-97C7CAB514E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43012" name="Text Placeholder 2">
            <a:extLst>
              <a:ext uri="{FF2B5EF4-FFF2-40B4-BE49-F238E27FC236}">
                <a16:creationId xmlns:a16="http://schemas.microsoft.com/office/drawing/2014/main" id="{9997FAD1-DCF5-41BB-AAA3-601A48A10F6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a:t>
            </a:r>
            <a:endParaRPr lang="en-IN" altLang="en-US"/>
          </a:p>
        </p:txBody>
      </p:sp>
      <p:grpSp>
        <p:nvGrpSpPr>
          <p:cNvPr id="43013" name="Group 37">
            <a:extLst>
              <a:ext uri="{FF2B5EF4-FFF2-40B4-BE49-F238E27FC236}">
                <a16:creationId xmlns:a16="http://schemas.microsoft.com/office/drawing/2014/main" id="{3B740897-0326-4EFB-B182-46416E4DF6F2}"/>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6ED24E60-6CD5-4A95-96DB-FC4D05B48B4D}"/>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1B7A0975-B7F8-47EB-8948-3710FA7CF7E9}"/>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48EC82CC-0F1B-4D2A-8A89-EF44E6C41870}"/>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3300ECA0-5591-495C-8A6A-57E053354CBC}"/>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A76BEF19-5FFA-4A0F-A9C5-A52283E1E555}"/>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841E1CD-57E0-4C77-B531-336267881651}"/>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7C5ACA-54B2-4044-99E7-AA48869437D6}"/>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014" name="Group 29">
            <a:extLst>
              <a:ext uri="{FF2B5EF4-FFF2-40B4-BE49-F238E27FC236}">
                <a16:creationId xmlns:a16="http://schemas.microsoft.com/office/drawing/2014/main" id="{3E30B6FC-B9C2-4AEE-AB9B-1EFAE42E5396}"/>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382BFAC6-85A8-4859-B5A0-0F6735037A85}"/>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3034" name="TextBox 17">
              <a:extLst>
                <a:ext uri="{FF2B5EF4-FFF2-40B4-BE49-F238E27FC236}">
                  <a16:creationId xmlns:a16="http://schemas.microsoft.com/office/drawing/2014/main" id="{99978B87-A031-42CD-980D-23E5DF45E514}"/>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3035" name="TextBox 18">
              <a:extLst>
                <a:ext uri="{FF2B5EF4-FFF2-40B4-BE49-F238E27FC236}">
                  <a16:creationId xmlns:a16="http://schemas.microsoft.com/office/drawing/2014/main" id="{A3B63366-DA38-425F-AD5E-ED84CE6B61B4}"/>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3015" name="Group 31">
            <a:extLst>
              <a:ext uri="{FF2B5EF4-FFF2-40B4-BE49-F238E27FC236}">
                <a16:creationId xmlns:a16="http://schemas.microsoft.com/office/drawing/2014/main" id="{350B9B64-771D-4EF4-BC0D-7D4BBE7D48B5}"/>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D97EC14E-3FD9-4B1B-B5FE-7A1E8C9E6E8E}"/>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3031" name="TextBox 19">
              <a:extLst>
                <a:ext uri="{FF2B5EF4-FFF2-40B4-BE49-F238E27FC236}">
                  <a16:creationId xmlns:a16="http://schemas.microsoft.com/office/drawing/2014/main" id="{CBA55114-A2AC-477B-9DB1-45F3A8100443}"/>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3032" name="TextBox 20">
              <a:extLst>
                <a:ext uri="{FF2B5EF4-FFF2-40B4-BE49-F238E27FC236}">
                  <a16:creationId xmlns:a16="http://schemas.microsoft.com/office/drawing/2014/main" id="{4124DC65-5330-44A2-8C75-1DA0140E595B}"/>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3016" name="Group 33">
            <a:extLst>
              <a:ext uri="{FF2B5EF4-FFF2-40B4-BE49-F238E27FC236}">
                <a16:creationId xmlns:a16="http://schemas.microsoft.com/office/drawing/2014/main" id="{73116B99-2CA7-4278-8E2F-8F8FDA1D0736}"/>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7DAEA65C-4913-452D-93B5-C2303B02053F}"/>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3028" name="TextBox 21">
              <a:extLst>
                <a:ext uri="{FF2B5EF4-FFF2-40B4-BE49-F238E27FC236}">
                  <a16:creationId xmlns:a16="http://schemas.microsoft.com/office/drawing/2014/main" id="{E92F06DF-A862-4711-BB1F-4E03A4F0C0C9}"/>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3029" name="TextBox 22">
              <a:extLst>
                <a:ext uri="{FF2B5EF4-FFF2-40B4-BE49-F238E27FC236}">
                  <a16:creationId xmlns:a16="http://schemas.microsoft.com/office/drawing/2014/main" id="{C12C5E66-3F64-429E-80A6-F179C43A625C}"/>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38" name="Rectangle 37">
            <a:extLst>
              <a:ext uri="{FF2B5EF4-FFF2-40B4-BE49-F238E27FC236}">
                <a16:creationId xmlns:a16="http://schemas.microsoft.com/office/drawing/2014/main" id="{3C9A3369-F763-4FFA-B984-15F51615428E}"/>
              </a:ext>
            </a:extLst>
          </p:cNvPr>
          <p:cNvSpPr/>
          <p:nvPr/>
        </p:nvSpPr>
        <p:spPr>
          <a:xfrm>
            <a:off x="6324600" y="3305175"/>
            <a:ext cx="4343400" cy="1508125"/>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1. What to Produce?</a:t>
            </a:r>
          </a:p>
          <a:p>
            <a:pPr eaLnBrk="1" hangingPunct="1">
              <a:defRPr/>
            </a:pPr>
            <a:endParaRPr lang="en-US" sz="2200" dirty="0">
              <a:solidFill>
                <a:schemeClr val="bg1"/>
              </a:solidFill>
              <a:latin typeface="Arial" charset="0"/>
            </a:endParaRPr>
          </a:p>
          <a:p>
            <a:pPr eaLnBrk="1" hangingPunct="1">
              <a:defRPr/>
            </a:pPr>
            <a:r>
              <a:rPr lang="en-US" sz="1600" dirty="0">
                <a:solidFill>
                  <a:schemeClr val="bg1"/>
                </a:solidFill>
                <a:latin typeface="Arial" charset="0"/>
              </a:rPr>
              <a:t>Required Physical Facility (necessary for nurturing, Protection &amp; right </a:t>
            </a:r>
            <a:r>
              <a:rPr lang="en-US" sz="1600" dirty="0" err="1">
                <a:solidFill>
                  <a:schemeClr val="bg1"/>
                </a:solidFill>
                <a:latin typeface="Arial" charset="0"/>
              </a:rPr>
              <a:t>utilisation</a:t>
            </a:r>
            <a:r>
              <a:rPr lang="en-US" sz="1600" dirty="0">
                <a:solidFill>
                  <a:schemeClr val="bg1"/>
                </a:solidFill>
                <a:latin typeface="Arial" charset="0"/>
              </a:rPr>
              <a:t> of body)</a:t>
            </a:r>
            <a:endParaRPr lang="en-GB" sz="1600" dirty="0">
              <a:solidFill>
                <a:schemeClr val="bg1"/>
              </a:solidFill>
              <a:latin typeface="Arial" charset="0"/>
            </a:endParaRPr>
          </a:p>
        </p:txBody>
      </p:sp>
      <p:sp>
        <p:nvSpPr>
          <p:cNvPr id="39" name="Rectangle 38">
            <a:extLst>
              <a:ext uri="{FF2B5EF4-FFF2-40B4-BE49-F238E27FC236}">
                <a16:creationId xmlns:a16="http://schemas.microsoft.com/office/drawing/2014/main" id="{D80811C2-E36D-4FAC-B1EF-8209D36C3D98}"/>
              </a:ext>
            </a:extLst>
          </p:cNvPr>
          <p:cNvSpPr/>
          <p:nvPr/>
        </p:nvSpPr>
        <p:spPr>
          <a:xfrm>
            <a:off x="6324600" y="4829175"/>
            <a:ext cx="4343400" cy="1508125"/>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2. How to Produce?</a:t>
            </a:r>
          </a:p>
          <a:p>
            <a:pPr eaLnBrk="1" hangingPunct="1">
              <a:defRPr/>
            </a:pPr>
            <a:endParaRPr lang="en-US" sz="2200" dirty="0">
              <a:solidFill>
                <a:schemeClr val="bg1"/>
              </a:solidFill>
              <a:latin typeface="Arial" charset="0"/>
            </a:endParaRPr>
          </a:p>
          <a:p>
            <a:pPr marL="457200" indent="-457200" eaLnBrk="1" hangingPunct="1">
              <a:buFontTx/>
              <a:buAutoNum type="alphaLcParenR"/>
              <a:defRPr/>
            </a:pPr>
            <a:r>
              <a:rPr lang="en-US" sz="1600" dirty="0">
                <a:solidFill>
                  <a:schemeClr val="bg1"/>
                </a:solidFill>
                <a:latin typeface="Arial" charset="0"/>
              </a:rPr>
              <a:t>Mutually Enriching, Cyclic Process   (Eco-Friendly)</a:t>
            </a:r>
          </a:p>
          <a:p>
            <a:pPr marL="457200" indent="-457200" eaLnBrk="1" hangingPunct="1">
              <a:buFontTx/>
              <a:buAutoNum type="alphaLcParenR"/>
              <a:defRPr/>
            </a:pPr>
            <a:r>
              <a:rPr lang="en-US" sz="1600" dirty="0">
                <a:solidFill>
                  <a:schemeClr val="bg1"/>
                </a:solidFill>
                <a:latin typeface="Arial" charset="0"/>
              </a:rPr>
              <a:t>Ensuring Justice (People-Friendly)</a:t>
            </a:r>
          </a:p>
        </p:txBody>
      </p:sp>
      <p:cxnSp>
        <p:nvCxnSpPr>
          <p:cNvPr id="41" name="Straight Arrow Connector 40">
            <a:extLst>
              <a:ext uri="{FF2B5EF4-FFF2-40B4-BE49-F238E27FC236}">
                <a16:creationId xmlns:a16="http://schemas.microsoft.com/office/drawing/2014/main" id="{3CE54AEE-BDEC-460C-9AC1-15A60C4B146B}"/>
              </a:ext>
            </a:extLst>
          </p:cNvPr>
          <p:cNvCxnSpPr>
            <a:cxnSpLocks/>
          </p:cNvCxnSpPr>
          <p:nvPr/>
        </p:nvCxnSpPr>
        <p:spPr>
          <a:xfrm flipV="1">
            <a:off x="3505200" y="3581400"/>
            <a:ext cx="2819400" cy="165893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8FEA0C-55D8-426B-901B-BBB13848364F}"/>
              </a:ext>
            </a:extLst>
          </p:cNvPr>
          <p:cNvCxnSpPr>
            <a:cxnSpLocks/>
            <a:endCxn id="39" idx="1"/>
          </p:cNvCxnSpPr>
          <p:nvPr/>
        </p:nvCxnSpPr>
        <p:spPr>
          <a:xfrm>
            <a:off x="3429000" y="5257800"/>
            <a:ext cx="2895600" cy="325438"/>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68F7F6E-E342-482B-A877-305F642BD314}"/>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4" name="Oval 5">
            <a:extLst>
              <a:ext uri="{FF2B5EF4-FFF2-40B4-BE49-F238E27FC236}">
                <a16:creationId xmlns:a16="http://schemas.microsoft.com/office/drawing/2014/main" id="{CF7A5CFF-765F-4397-B504-454AB29BA3AA}"/>
              </a:ext>
            </a:extLst>
          </p:cNvPr>
          <p:cNvSpPr/>
          <p:nvPr/>
        </p:nvSpPr>
        <p:spPr>
          <a:xfrm>
            <a:off x="40386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5" name="Right Brace 34">
            <a:extLst>
              <a:ext uri="{FF2B5EF4-FFF2-40B4-BE49-F238E27FC236}">
                <a16:creationId xmlns:a16="http://schemas.microsoft.com/office/drawing/2014/main" id="{DB98D66F-C727-4BC1-92AB-1A91682F5C33}"/>
              </a:ext>
            </a:extLst>
          </p:cNvPr>
          <p:cNvSpPr/>
          <p:nvPr/>
        </p:nvSpPr>
        <p:spPr>
          <a:xfrm>
            <a:off x="38862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6" name="Oval 5">
            <a:extLst>
              <a:ext uri="{FF2B5EF4-FFF2-40B4-BE49-F238E27FC236}">
                <a16:creationId xmlns:a16="http://schemas.microsoft.com/office/drawing/2014/main" id="{20EB8E30-64FF-450D-90FB-EE8F545888D9}"/>
              </a:ext>
            </a:extLst>
          </p:cNvPr>
          <p:cNvSpPr/>
          <p:nvPr/>
        </p:nvSpPr>
        <p:spPr>
          <a:xfrm>
            <a:off x="8686800" y="17732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0" name="Oval 5">
            <a:extLst>
              <a:ext uri="{FF2B5EF4-FFF2-40B4-BE49-F238E27FC236}">
                <a16:creationId xmlns:a16="http://schemas.microsoft.com/office/drawing/2014/main" id="{BAD644AF-9391-4BAA-B09B-63B2E6417DFF}"/>
              </a:ext>
            </a:extLst>
          </p:cNvPr>
          <p:cNvSpPr/>
          <p:nvPr/>
        </p:nvSpPr>
        <p:spPr>
          <a:xfrm>
            <a:off x="45720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3026" name="Rectangle 42">
            <a:extLst>
              <a:ext uri="{FF2B5EF4-FFF2-40B4-BE49-F238E27FC236}">
                <a16:creationId xmlns:a16="http://schemas.microsoft.com/office/drawing/2014/main" id="{FCBD3AA9-8E82-4C21-84E2-BABBAB4301B7}"/>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5B28414-9DB9-4444-8237-12D17C20920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Mutually Enriching, Cyclic Process (Avartansheel Process)</a:t>
            </a:r>
            <a:endParaRPr lang="en-GB" altLang="en-US"/>
          </a:p>
        </p:txBody>
      </p:sp>
      <p:sp>
        <p:nvSpPr>
          <p:cNvPr id="3" name="Text Placeholder 2">
            <a:extLst>
              <a:ext uri="{FF2B5EF4-FFF2-40B4-BE49-F238E27FC236}">
                <a16:creationId xmlns:a16="http://schemas.microsoft.com/office/drawing/2014/main" id="{1CC1F5BC-D8CA-4718-B8C5-65BAB9D0492F}"/>
              </a:ext>
            </a:extLst>
          </p:cNvPr>
          <p:cNvSpPr>
            <a:spLocks noGrp="1"/>
          </p:cNvSpPr>
          <p:nvPr>
            <p:ph type="body" sz="quarter" idx="13"/>
          </p:nvPr>
        </p:nvSpPr>
        <p:spPr/>
        <p:txBody>
          <a:bodyPr>
            <a:normAutofit lnSpcReduction="10000"/>
          </a:bodyPr>
          <a:lstStyle/>
          <a:p>
            <a:pPr marL="685800" indent="-457200">
              <a:buFont typeface="+mj-lt"/>
              <a:buAutoNum type="arabicPeriod"/>
              <a:defRPr/>
            </a:pPr>
            <a:r>
              <a:t>Cyclic</a:t>
            </a:r>
          </a:p>
          <a:p>
            <a:pPr marL="685800" indent="-457200">
              <a:buFont typeface="+mj-lt"/>
              <a:buAutoNum type="arabicPeriod"/>
              <a:defRPr/>
            </a:pPr>
            <a:r>
              <a:t>Every Unit in the Process is Enriched</a:t>
            </a: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r>
              <a:rPr lang="en-GB"/>
              <a:t>This </a:t>
            </a:r>
            <a:r>
              <a:rPr>
                <a:latin typeface="Arial" charset="0"/>
              </a:rPr>
              <a:t>mutually enriching, cyclic process </a:t>
            </a:r>
            <a:r>
              <a:rPr lang="en-GB"/>
              <a:t>is already going on in Nature. We do not have to create it</a:t>
            </a:r>
          </a:p>
        </p:txBody>
      </p:sp>
      <p:grpSp>
        <p:nvGrpSpPr>
          <p:cNvPr id="44036" name="Group 2">
            <a:extLst>
              <a:ext uri="{FF2B5EF4-FFF2-40B4-BE49-F238E27FC236}">
                <a16:creationId xmlns:a16="http://schemas.microsoft.com/office/drawing/2014/main" id="{CF827A94-A541-4311-8CE2-48C3E08F3064}"/>
              </a:ext>
            </a:extLst>
          </p:cNvPr>
          <p:cNvGrpSpPr>
            <a:grpSpLocks noChangeAspect="1"/>
          </p:cNvGrpSpPr>
          <p:nvPr/>
        </p:nvGrpSpPr>
        <p:grpSpPr bwMode="auto">
          <a:xfrm>
            <a:off x="1676400" y="1943100"/>
            <a:ext cx="6888163" cy="4076700"/>
            <a:chOff x="1800" y="7607"/>
            <a:chExt cx="8820" cy="5220"/>
          </a:xfrm>
        </p:grpSpPr>
        <p:sp>
          <p:nvSpPr>
            <p:cNvPr id="44037" name="AutoShape 3">
              <a:extLst>
                <a:ext uri="{FF2B5EF4-FFF2-40B4-BE49-F238E27FC236}">
                  <a16:creationId xmlns:a16="http://schemas.microsoft.com/office/drawing/2014/main" id="{C854F228-574E-41C0-A47A-79CFE0B40B9F}"/>
                </a:ext>
              </a:extLst>
            </p:cNvPr>
            <p:cNvSpPr>
              <a:spLocks noChangeAspect="1" noChangeArrowheads="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sz="2400"/>
            </a:p>
          </p:txBody>
        </p:sp>
        <p:sp>
          <p:nvSpPr>
            <p:cNvPr id="44038" name="Oval 5">
              <a:extLst>
                <a:ext uri="{FF2B5EF4-FFF2-40B4-BE49-F238E27FC236}">
                  <a16:creationId xmlns:a16="http://schemas.microsoft.com/office/drawing/2014/main" id="{C2AD8327-6666-4951-8A00-636015806BD8}"/>
                </a:ext>
              </a:extLst>
            </p:cNvPr>
            <p:cNvSpPr>
              <a:spLocks noChangeArrowheads="1"/>
            </p:cNvSpPr>
            <p:nvPr/>
          </p:nvSpPr>
          <p:spPr bwMode="auto">
            <a:xfrm>
              <a:off x="2160" y="9587"/>
              <a:ext cx="2700" cy="119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a:t>Soil, Water,</a:t>
              </a:r>
            </a:p>
            <a:p>
              <a:pPr algn="ctr" eaLnBrk="1" hangingPunct="1"/>
              <a:r>
                <a:rPr lang="it-IT" altLang="en-US"/>
                <a:t>Air...</a:t>
              </a:r>
              <a:endParaRPr lang="en-US" altLang="en-US" sz="3200"/>
            </a:p>
          </p:txBody>
        </p:sp>
        <p:sp>
          <p:nvSpPr>
            <p:cNvPr id="44039" name="Oval 6">
              <a:extLst>
                <a:ext uri="{FF2B5EF4-FFF2-40B4-BE49-F238E27FC236}">
                  <a16:creationId xmlns:a16="http://schemas.microsoft.com/office/drawing/2014/main" id="{0B34377E-D0B5-426A-A3AE-181B970CAC00}"/>
                </a:ext>
              </a:extLst>
            </p:cNvPr>
            <p:cNvSpPr>
              <a:spLocks noChangeArrowheads="1"/>
            </p:cNvSpPr>
            <p:nvPr/>
          </p:nvSpPr>
          <p:spPr bwMode="auto">
            <a:xfrm>
              <a:off x="4680" y="7967"/>
              <a:ext cx="2700" cy="108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a:t>Plants...</a:t>
              </a:r>
              <a:endParaRPr lang="en-US" altLang="en-US" sz="3200"/>
            </a:p>
          </p:txBody>
        </p:sp>
        <p:cxnSp>
          <p:nvCxnSpPr>
            <p:cNvPr id="44040" name="AutoShape 8">
              <a:extLst>
                <a:ext uri="{FF2B5EF4-FFF2-40B4-BE49-F238E27FC236}">
                  <a16:creationId xmlns:a16="http://schemas.microsoft.com/office/drawing/2014/main" id="{E614D08E-C0C3-4B84-A16A-5CA389AED845}"/>
                </a:ext>
              </a:extLst>
            </p:cNvPr>
            <p:cNvCxnSpPr>
              <a:cxnSpLocks noChangeShapeType="1"/>
              <a:stCxn id="44039" idx="2"/>
              <a:endCxn id="44038" idx="0"/>
            </p:cNvCxnSpPr>
            <p:nvPr/>
          </p:nvCxnSpPr>
          <p:spPr bwMode="auto">
            <a:xfrm rot="10800000" flipV="1">
              <a:off x="3510" y="8507"/>
              <a:ext cx="1170" cy="108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041" name="AutoShape 14">
              <a:extLst>
                <a:ext uri="{FF2B5EF4-FFF2-40B4-BE49-F238E27FC236}">
                  <a16:creationId xmlns:a16="http://schemas.microsoft.com/office/drawing/2014/main" id="{6153410F-EFE7-48F4-A4EC-4A0F29D5E539}"/>
                </a:ext>
              </a:extLst>
            </p:cNvPr>
            <p:cNvCxnSpPr>
              <a:cxnSpLocks noChangeShapeType="1"/>
              <a:stCxn id="44038" idx="7"/>
              <a:endCxn id="44039" idx="3"/>
            </p:cNvCxnSpPr>
            <p:nvPr/>
          </p:nvCxnSpPr>
          <p:spPr bwMode="auto">
            <a:xfrm rot="5400000" flipH="1" flipV="1">
              <a:off x="4334" y="9020"/>
              <a:ext cx="873" cy="611"/>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A8959AC-7AF6-4BCB-A918-4A2834AC9CB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Mutually Enriching, Cyclic Process (Avartansheel Process)</a:t>
            </a:r>
            <a:endParaRPr lang="en-GB" altLang="en-US"/>
          </a:p>
        </p:txBody>
      </p:sp>
      <p:sp>
        <p:nvSpPr>
          <p:cNvPr id="3" name="Text Placeholder 2">
            <a:extLst>
              <a:ext uri="{FF2B5EF4-FFF2-40B4-BE49-F238E27FC236}">
                <a16:creationId xmlns:a16="http://schemas.microsoft.com/office/drawing/2014/main" id="{F7D95C9E-9662-48E6-9CE9-95F275B938A3}"/>
              </a:ext>
            </a:extLst>
          </p:cNvPr>
          <p:cNvSpPr>
            <a:spLocks noGrp="1"/>
          </p:cNvSpPr>
          <p:nvPr>
            <p:ph type="body" sz="quarter" idx="13"/>
          </p:nvPr>
        </p:nvSpPr>
        <p:spPr/>
        <p:txBody>
          <a:bodyPr>
            <a:normAutofit lnSpcReduction="10000"/>
          </a:bodyPr>
          <a:lstStyle/>
          <a:p>
            <a:pPr marL="685800" indent="-457200">
              <a:buFont typeface="+mj-lt"/>
              <a:buAutoNum type="arabicPeriod"/>
              <a:defRPr/>
            </a:pPr>
            <a:r>
              <a:t>Cyclic</a:t>
            </a:r>
          </a:p>
          <a:p>
            <a:pPr marL="685800" indent="-457200">
              <a:buFont typeface="+mj-lt"/>
              <a:buAutoNum type="arabicPeriod"/>
              <a:defRPr/>
            </a:pPr>
            <a:r>
              <a:t>Every Unit in the Process is Enriched</a:t>
            </a: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r>
              <a:rPr lang="en-GB"/>
              <a:t>This </a:t>
            </a:r>
            <a:r>
              <a:rPr>
                <a:latin typeface="Arial" charset="0"/>
              </a:rPr>
              <a:t>mutually enriching, cyclic process </a:t>
            </a:r>
            <a:r>
              <a:rPr lang="en-GB"/>
              <a:t>is already going on in Nature. We do not have to create it</a:t>
            </a:r>
          </a:p>
        </p:txBody>
      </p:sp>
      <p:grpSp>
        <p:nvGrpSpPr>
          <p:cNvPr id="45060" name="Group 9">
            <a:extLst>
              <a:ext uri="{FF2B5EF4-FFF2-40B4-BE49-F238E27FC236}">
                <a16:creationId xmlns:a16="http://schemas.microsoft.com/office/drawing/2014/main" id="{122DD4D5-7250-414A-AD87-736FB332652D}"/>
              </a:ext>
            </a:extLst>
          </p:cNvPr>
          <p:cNvGrpSpPr>
            <a:grpSpLocks noChangeAspect="1"/>
          </p:cNvGrpSpPr>
          <p:nvPr/>
        </p:nvGrpSpPr>
        <p:grpSpPr bwMode="auto">
          <a:xfrm>
            <a:off x="3086100" y="2308225"/>
            <a:ext cx="7429500" cy="4397375"/>
            <a:chOff x="1800" y="7607"/>
            <a:chExt cx="8820" cy="5220"/>
          </a:xfrm>
        </p:grpSpPr>
        <p:sp>
          <p:nvSpPr>
            <p:cNvPr id="45061" name="AutoShape 21">
              <a:extLst>
                <a:ext uri="{FF2B5EF4-FFF2-40B4-BE49-F238E27FC236}">
                  <a16:creationId xmlns:a16="http://schemas.microsoft.com/office/drawing/2014/main" id="{066D5959-0476-47A5-AD38-ED02ADBC7C09}"/>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45062" name="Oval 20">
              <a:extLst>
                <a:ext uri="{FF2B5EF4-FFF2-40B4-BE49-F238E27FC236}">
                  <a16:creationId xmlns:a16="http://schemas.microsoft.com/office/drawing/2014/main" id="{EDE3D4CF-4CAD-49E1-8BDA-566C854B6313}"/>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ea typeface="Times New Roman" panose="02020603050405020304" pitchFamily="18" charset="0"/>
                  <a:cs typeface="Arial" panose="020B0604020202020204" pitchFamily="34" charset="0"/>
                </a:rPr>
                <a:t>Animals, Birds</a:t>
              </a:r>
              <a:endParaRPr lang="en-US" altLang="en-US" sz="2400">
                <a:ea typeface="Times New Roman" panose="02020603050405020304" pitchFamily="18" charset="0"/>
                <a:cs typeface="Arial" panose="020B0604020202020204" pitchFamily="34" charset="0"/>
              </a:endParaRPr>
            </a:p>
          </p:txBody>
        </p:sp>
        <p:sp>
          <p:nvSpPr>
            <p:cNvPr id="45063" name="Oval 19">
              <a:extLst>
                <a:ext uri="{FF2B5EF4-FFF2-40B4-BE49-F238E27FC236}">
                  <a16:creationId xmlns:a16="http://schemas.microsoft.com/office/drawing/2014/main" id="{8852B779-6B64-40B8-AE52-5E67F99F8549}"/>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a:t>Soil, Water,</a:t>
              </a:r>
            </a:p>
            <a:p>
              <a:pPr algn="ctr" eaLnBrk="1" hangingPunct="1"/>
              <a:r>
                <a:rPr lang="it-IT" altLang="en-US"/>
                <a:t>Air...</a:t>
              </a:r>
              <a:endParaRPr lang="en-US" altLang="en-US" sz="3200"/>
            </a:p>
          </p:txBody>
        </p:sp>
        <p:sp>
          <p:nvSpPr>
            <p:cNvPr id="45064" name="Oval 18">
              <a:extLst>
                <a:ext uri="{FF2B5EF4-FFF2-40B4-BE49-F238E27FC236}">
                  <a16:creationId xmlns:a16="http://schemas.microsoft.com/office/drawing/2014/main" id="{17E5F8AD-6AFA-490E-92E9-53203FA83311}"/>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sz="2000"/>
                <a:t>Plants...</a:t>
              </a:r>
              <a:endParaRPr lang="en-US" altLang="en-US" sz="3600"/>
            </a:p>
          </p:txBody>
        </p:sp>
        <p:cxnSp>
          <p:nvCxnSpPr>
            <p:cNvPr id="45065" name="AutoShape 16">
              <a:extLst>
                <a:ext uri="{FF2B5EF4-FFF2-40B4-BE49-F238E27FC236}">
                  <a16:creationId xmlns:a16="http://schemas.microsoft.com/office/drawing/2014/main" id="{65424337-41BC-4B02-B2D4-D4E52BF55F15}"/>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066" name="AutoShape 15">
              <a:extLst>
                <a:ext uri="{FF2B5EF4-FFF2-40B4-BE49-F238E27FC236}">
                  <a16:creationId xmlns:a16="http://schemas.microsoft.com/office/drawing/2014/main" id="{D66BD301-E04D-4FFB-9A5C-F5B81305D3C1}"/>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067" name="AutoShape 10">
              <a:extLst>
                <a:ext uri="{FF2B5EF4-FFF2-40B4-BE49-F238E27FC236}">
                  <a16:creationId xmlns:a16="http://schemas.microsoft.com/office/drawing/2014/main" id="{F3F95FEE-6F00-41D1-B6D2-BF1983E20815}"/>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068" name="AutoShape 9">
              <a:extLst>
                <a:ext uri="{FF2B5EF4-FFF2-40B4-BE49-F238E27FC236}">
                  <a16:creationId xmlns:a16="http://schemas.microsoft.com/office/drawing/2014/main" id="{ECBE9C56-5EB8-410C-9F18-77E41098194B}"/>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069" name="Line 7">
              <a:extLst>
                <a:ext uri="{FF2B5EF4-FFF2-40B4-BE49-F238E27FC236}">
                  <a16:creationId xmlns:a16="http://schemas.microsoft.com/office/drawing/2014/main" id="{270C62DE-AE6B-402E-BB72-649C042DF032}"/>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5070" name="Line 6">
              <a:extLst>
                <a:ext uri="{FF2B5EF4-FFF2-40B4-BE49-F238E27FC236}">
                  <a16:creationId xmlns:a16="http://schemas.microsoft.com/office/drawing/2014/main" id="{56D281AB-5B6D-4719-B4AD-CBA3E273EA56}"/>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143E2858-FF01-4F26-9C39-50F4742EE2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Resource Depletion &amp; Pollution</a:t>
            </a:r>
            <a:endParaRPr lang="en-GB" altLang="en-US"/>
          </a:p>
        </p:txBody>
      </p:sp>
      <p:sp>
        <p:nvSpPr>
          <p:cNvPr id="7171" name="Text Placeholder 2">
            <a:extLst>
              <a:ext uri="{FF2B5EF4-FFF2-40B4-BE49-F238E27FC236}">
                <a16:creationId xmlns:a16="http://schemas.microsoft.com/office/drawing/2014/main" id="{399E1847-BD5F-47A2-98C8-765380138583}"/>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lang="en-GB">
                <a:latin typeface="Arial" charset="0"/>
                <a:cs typeface="Arial" charset="0"/>
              </a:rPr>
              <a:t>Resource Depletion – The resource is used at a rate which is faster than the rate at which it is produced in Nature</a:t>
            </a:r>
          </a:p>
          <a:p>
            <a:pPr>
              <a:buFont typeface="Symbol" pitchFamily="18" charset="2"/>
              <a:buNone/>
              <a:defRPr/>
            </a:pPr>
            <a:r>
              <a:rPr lang="en-GB" sz="2400" err="1">
                <a:latin typeface="Kruti Dev 010" pitchFamily="2" charset="0"/>
              </a:rPr>
              <a:t>lalk</a:t>
            </a:r>
            <a:r>
              <a:rPr lang="en-GB" sz="2400">
                <a:latin typeface="Kruti Dev 010" pitchFamily="2" charset="0"/>
              </a:rPr>
              <a:t>/</a:t>
            </a:r>
            <a:r>
              <a:rPr lang="en-GB" sz="2400" err="1">
                <a:latin typeface="Kruti Dev 010" pitchFamily="2" charset="0"/>
              </a:rPr>
              <a:t>ku</a:t>
            </a:r>
            <a:r>
              <a:rPr lang="en-GB" sz="2400">
                <a:latin typeface="Kruti Dev 010" pitchFamily="2" charset="0"/>
              </a:rPr>
              <a:t> </a:t>
            </a:r>
            <a:r>
              <a:rPr lang="en-GB" sz="2400" err="1">
                <a:latin typeface="Kruti Dev 010" pitchFamily="2" charset="0"/>
              </a:rPr>
              <a:t>vHkko</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iz;qDr</a:t>
            </a:r>
            <a:r>
              <a:rPr lang="en-GB" sz="2400">
                <a:latin typeface="Kruti Dev 010" pitchFamily="2" charset="0"/>
              </a:rPr>
              <a:t> </a:t>
            </a:r>
            <a:r>
              <a:rPr lang="en-GB" sz="2400" err="1">
                <a:latin typeface="Kruti Dev 010" pitchFamily="2" charset="0"/>
              </a:rPr>
              <a:t>laalk</a:t>
            </a:r>
            <a:r>
              <a:rPr lang="en-GB" sz="2400">
                <a:latin typeface="Kruti Dev 010" pitchFamily="2" charset="0"/>
              </a:rPr>
              <a:t>/</a:t>
            </a:r>
            <a:r>
              <a:rPr lang="en-GB" sz="2400" err="1">
                <a:latin typeface="Kruti Dev 010" pitchFamily="2" charset="0"/>
              </a:rPr>
              <a:t>ku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mlds</a:t>
            </a:r>
            <a:r>
              <a:rPr lang="en-GB" sz="2400">
                <a:latin typeface="Kruti Dev 010" pitchFamily="2" charset="0"/>
              </a:rPr>
              <a:t> </a:t>
            </a:r>
            <a:r>
              <a:rPr lang="en-GB" sz="2400" err="1">
                <a:latin typeface="Kruti Dev 010" pitchFamily="2" charset="0"/>
              </a:rPr>
              <a:t>izd`fr</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iSnk</a:t>
            </a:r>
            <a:r>
              <a:rPr lang="en-GB" sz="2400">
                <a:latin typeface="Kruti Dev 010" pitchFamily="2" charset="0"/>
              </a:rPr>
              <a:t> </a:t>
            </a:r>
            <a:r>
              <a:rPr lang="en-GB" sz="2400" err="1">
                <a:latin typeface="Kruti Dev 010" pitchFamily="2" charset="0"/>
              </a:rPr>
              <a:t>gksus</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ls</a:t>
            </a:r>
            <a:r>
              <a:rPr lang="en-GB" sz="2400">
                <a:latin typeface="Kruti Dev 010" pitchFamily="2" charset="0"/>
              </a:rPr>
              <a:t>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lang="en-GB" sz="2400">
              <a:latin typeface="Kruti Dev 010" pitchFamily="2"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Pollution – The product is such that</a:t>
            </a:r>
          </a:p>
          <a:p>
            <a:pPr marL="685800" lvl="1" indent="-457200">
              <a:buFont typeface="+mj-lt"/>
              <a:buAutoNum type="arabicPeriod"/>
              <a:defRPr/>
            </a:pPr>
            <a:r>
              <a:rPr sz="2200">
                <a:latin typeface="Arial" charset="0"/>
                <a:cs typeface="Arial" charset="0"/>
              </a:rPr>
              <a:t>It does not return to the cycle in Nature or</a:t>
            </a:r>
          </a:p>
          <a:p>
            <a:pPr marL="685800" lvl="1" indent="-457200">
              <a:buFont typeface="+mj-lt"/>
              <a:buAutoNum type="arabicPeriod"/>
              <a:defRPr/>
            </a:pPr>
            <a:r>
              <a:rPr sz="2200">
                <a:latin typeface="Arial" charset="0"/>
                <a:cs typeface="Arial" charset="0"/>
              </a:rPr>
              <a:t>It is produced at a rate that is faster than the rate at which it can return to the cycle in Nature</a:t>
            </a:r>
          </a:p>
          <a:p>
            <a:pPr>
              <a:buFont typeface="Symbol" pitchFamily="18" charset="2"/>
              <a:buNone/>
              <a:defRPr/>
            </a:pPr>
            <a:r>
              <a:rPr lang="en-GB" sz="2400" err="1">
                <a:latin typeface="Kruti Dev 010" pitchFamily="2" charset="0"/>
              </a:rPr>
              <a:t>iznw’k.k</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slk</a:t>
            </a:r>
            <a:r>
              <a:rPr lang="en-GB" sz="2400">
                <a:latin typeface="Kruti Dev 010" pitchFamily="2" charset="0"/>
              </a:rPr>
              <a:t> </a:t>
            </a:r>
            <a:r>
              <a:rPr lang="en-GB" sz="2400" err="1">
                <a:latin typeface="Kruti Dev 010" pitchFamily="2" charset="0"/>
              </a:rPr>
              <a:t>gS</a:t>
            </a:r>
            <a:r>
              <a:rPr lang="en-GB" sz="2400">
                <a:latin typeface="Kruti Dev 010" pitchFamily="2" charset="0"/>
              </a:rPr>
              <a:t> </a:t>
            </a:r>
            <a:r>
              <a:rPr lang="en-GB" sz="2400" err="1">
                <a:latin typeface="Kruti Dev 010" pitchFamily="2" charset="0"/>
              </a:rPr>
              <a:t>fd</a:t>
            </a:r>
            <a:endParaRPr lang="en-GB" sz="2400">
              <a:latin typeface="Kruti Dev 010" pitchFamily="2" charset="0"/>
            </a:endParaRPr>
          </a:p>
          <a:p>
            <a:pPr lvl="1">
              <a:buFont typeface="Wingdings" pitchFamily="2" charset="2"/>
              <a:buNone/>
              <a:defRPr/>
            </a:pPr>
            <a:r>
              <a:rPr lang="en-GB" sz="2400">
                <a:latin typeface="Kruti Dev 010" pitchFamily="2" charset="0"/>
              </a:rPr>
              <a:t>1- </a:t>
            </a:r>
            <a:r>
              <a:rPr lang="en-GB" sz="2400" err="1">
                <a:latin typeface="Kruti Dev 010" pitchFamily="2" charset="0"/>
              </a:rPr>
              <a:t>mRikfnr</a:t>
            </a:r>
            <a:r>
              <a:rPr lang="en-GB" sz="2400">
                <a:latin typeface="Kruti Dev 010" pitchFamily="2" charset="0"/>
              </a:rPr>
              <a:t> </a:t>
            </a:r>
            <a:r>
              <a:rPr lang="en-GB" sz="2400" err="1">
                <a:latin typeface="Kruti Dev 010" pitchFamily="2" charset="0"/>
              </a:rPr>
              <a:t>oLrq</a:t>
            </a:r>
            <a:r>
              <a:rPr lang="en-GB" sz="2400">
                <a:latin typeface="Kruti Dev 010" pitchFamily="2" charset="0"/>
              </a:rPr>
              <a:t> </a:t>
            </a:r>
            <a:r>
              <a:rPr lang="en-GB" sz="2400" err="1">
                <a:latin typeface="Kruti Dev 010" pitchFamily="2" charset="0"/>
              </a:rPr>
              <a:t>pØ</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ugha</a:t>
            </a:r>
            <a:r>
              <a:rPr lang="en-GB" sz="2400">
                <a:latin typeface="Kruti Dev 010" pitchFamily="2" charset="0"/>
              </a:rPr>
              <a:t> </a:t>
            </a:r>
            <a:r>
              <a:rPr lang="en-GB" sz="2400" err="1">
                <a:latin typeface="Kruti Dev 010" pitchFamily="2" charset="0"/>
              </a:rPr>
              <a:t>vkrh</a:t>
            </a:r>
            <a:r>
              <a:rPr lang="en-GB" sz="2400">
                <a:latin typeface="Kruti Dev 010" pitchFamily="2" charset="0"/>
              </a:rPr>
              <a:t> ;k</a:t>
            </a:r>
          </a:p>
          <a:p>
            <a:pPr lvl="1">
              <a:buFont typeface="Wingdings" pitchFamily="2" charset="2"/>
              <a:buNone/>
              <a:defRPr/>
            </a:pPr>
            <a:r>
              <a:rPr lang="en-GB" sz="2400">
                <a:latin typeface="Kruti Dev 010" pitchFamily="2" charset="0"/>
              </a:rPr>
              <a:t>2- </a:t>
            </a:r>
            <a:r>
              <a:rPr lang="en-GB" sz="2400" err="1">
                <a:latin typeface="Kruti Dev 010" pitchFamily="2" charset="0"/>
              </a:rPr>
              <a:t>mRiknu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izkd`frd</a:t>
            </a:r>
            <a:r>
              <a:rPr lang="en-GB" sz="2400">
                <a:latin typeface="Kruti Dev 010" pitchFamily="2" charset="0"/>
              </a:rPr>
              <a:t> </a:t>
            </a:r>
            <a:r>
              <a:rPr lang="en-GB" sz="2400" err="1">
                <a:latin typeface="Kruti Dev 010" pitchFamily="2" charset="0"/>
              </a:rPr>
              <a:t>pØz</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tkus</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ls</a:t>
            </a:r>
            <a:r>
              <a:rPr lang="en-GB" sz="2400">
                <a:latin typeface="Kruti Dev 010" pitchFamily="2" charset="0"/>
              </a:rPr>
              <a:t>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sz="2400">
              <a:latin typeface="Arial" charset="0"/>
              <a:cs typeface="Arial" charset="0"/>
            </a:endParaRPr>
          </a:p>
          <a:p>
            <a:pPr>
              <a:buFont typeface="Symbol" pitchFamily="18" charset="2"/>
              <a:buNone/>
              <a:defRPr/>
            </a:pPr>
            <a:endParaRPr lang="en-GB">
              <a:latin typeface="Arial" charset="0"/>
              <a:cs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4053F8F-E3F9-4C24-8B69-EBCAFBEA0F5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Mutually Enriching, Cyclic Process (Avartansheel Process)</a:t>
            </a:r>
            <a:endParaRPr lang="en-GB" altLang="en-US"/>
          </a:p>
        </p:txBody>
      </p:sp>
      <p:sp>
        <p:nvSpPr>
          <p:cNvPr id="3" name="Text Placeholder 2">
            <a:extLst>
              <a:ext uri="{FF2B5EF4-FFF2-40B4-BE49-F238E27FC236}">
                <a16:creationId xmlns:a16="http://schemas.microsoft.com/office/drawing/2014/main" id="{D1DAC5FE-9698-4F2A-A663-51E15C34FB63}"/>
              </a:ext>
            </a:extLst>
          </p:cNvPr>
          <p:cNvSpPr>
            <a:spLocks noGrp="1"/>
          </p:cNvSpPr>
          <p:nvPr>
            <p:ph type="body" sz="quarter" idx="13"/>
          </p:nvPr>
        </p:nvSpPr>
        <p:spPr/>
        <p:txBody>
          <a:bodyPr>
            <a:noAutofit/>
          </a:bodyPr>
          <a:lstStyle/>
          <a:p>
            <a:pPr marL="685800" indent="-457200">
              <a:buFont typeface="+mj-lt"/>
              <a:buAutoNum type="arabicPeriod"/>
              <a:defRPr/>
            </a:pPr>
            <a:r>
              <a:t>Cyclic</a:t>
            </a:r>
          </a:p>
          <a:p>
            <a:pPr marL="685800" indent="-457200">
              <a:buFont typeface="+mj-lt"/>
              <a:buAutoNum type="arabicPeriod"/>
              <a:defRPr/>
            </a:pPr>
            <a:r>
              <a:t>Every Unit in the Process is Enriched</a:t>
            </a: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marL="228600" lvl="1">
              <a:buFont typeface="Wingdings" pitchFamily="2" charset="2"/>
              <a:buNone/>
              <a:defRPr/>
            </a:pPr>
            <a:r>
              <a:rPr lang="en-GB" sz="2200"/>
              <a:t>We, human beings, have to understand the mutual fulfilment in nature &amp; to live accordingly</a:t>
            </a:r>
          </a:p>
          <a:p>
            <a:pPr marL="228600" lvl="1">
              <a:buFont typeface="Wingdings" pitchFamily="2" charset="2"/>
              <a:buNone/>
              <a:defRPr/>
            </a:pPr>
            <a:r>
              <a:rPr lang="en-GB" sz="2200"/>
              <a:t>i.e. To update the man-made processes to be cyclic and mutually enriching</a:t>
            </a:r>
          </a:p>
        </p:txBody>
      </p:sp>
      <p:grpSp>
        <p:nvGrpSpPr>
          <p:cNvPr id="47108" name="Group 2">
            <a:extLst>
              <a:ext uri="{FF2B5EF4-FFF2-40B4-BE49-F238E27FC236}">
                <a16:creationId xmlns:a16="http://schemas.microsoft.com/office/drawing/2014/main" id="{3B5EE02B-78F1-4F8F-9728-6C660BF56E69}"/>
              </a:ext>
            </a:extLst>
          </p:cNvPr>
          <p:cNvGrpSpPr>
            <a:grpSpLocks noChangeAspect="1"/>
          </p:cNvGrpSpPr>
          <p:nvPr/>
        </p:nvGrpSpPr>
        <p:grpSpPr bwMode="auto">
          <a:xfrm>
            <a:off x="1676400" y="1371600"/>
            <a:ext cx="6888163" cy="4076700"/>
            <a:chOff x="1800" y="7607"/>
            <a:chExt cx="8820" cy="5220"/>
          </a:xfrm>
        </p:grpSpPr>
        <p:sp>
          <p:nvSpPr>
            <p:cNvPr id="47123" name="AutoShape 3">
              <a:extLst>
                <a:ext uri="{FF2B5EF4-FFF2-40B4-BE49-F238E27FC236}">
                  <a16:creationId xmlns:a16="http://schemas.microsoft.com/office/drawing/2014/main" id="{D7E33EA3-6DDE-4228-A3AD-E469467FB487}"/>
                </a:ext>
              </a:extLst>
            </p:cNvPr>
            <p:cNvSpPr>
              <a:spLocks noChangeAspect="1" noChangeArrowheads="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sz="2400"/>
            </a:p>
          </p:txBody>
        </p:sp>
        <p:sp>
          <p:nvSpPr>
            <p:cNvPr id="47124" name="Oval 4">
              <a:extLst>
                <a:ext uri="{FF2B5EF4-FFF2-40B4-BE49-F238E27FC236}">
                  <a16:creationId xmlns:a16="http://schemas.microsoft.com/office/drawing/2014/main" id="{688D760A-FFB3-4AF4-BB37-AF78FDBAF479}"/>
                </a:ext>
              </a:extLst>
            </p:cNvPr>
            <p:cNvSpPr>
              <a:spLocks noChangeArrowheads="1"/>
            </p:cNvSpPr>
            <p:nvPr/>
          </p:nvSpPr>
          <p:spPr bwMode="auto">
            <a:xfrm>
              <a:off x="7380" y="9587"/>
              <a:ext cx="2700" cy="126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a:t>Animals &amp; Birds</a:t>
              </a:r>
              <a:endParaRPr lang="en-US" altLang="en-US" sz="3200"/>
            </a:p>
          </p:txBody>
        </p:sp>
        <p:sp>
          <p:nvSpPr>
            <p:cNvPr id="47125" name="Oval 5">
              <a:extLst>
                <a:ext uri="{FF2B5EF4-FFF2-40B4-BE49-F238E27FC236}">
                  <a16:creationId xmlns:a16="http://schemas.microsoft.com/office/drawing/2014/main" id="{2B52BC35-F16D-4952-AE10-B67A83D162AC}"/>
                </a:ext>
              </a:extLst>
            </p:cNvPr>
            <p:cNvSpPr>
              <a:spLocks noChangeArrowheads="1"/>
            </p:cNvSpPr>
            <p:nvPr/>
          </p:nvSpPr>
          <p:spPr bwMode="auto">
            <a:xfrm>
              <a:off x="2160" y="9587"/>
              <a:ext cx="2700" cy="119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a:t>Soil, Water,</a:t>
              </a:r>
            </a:p>
            <a:p>
              <a:pPr algn="ctr" eaLnBrk="1" hangingPunct="1"/>
              <a:r>
                <a:rPr lang="it-IT" altLang="en-US"/>
                <a:t>Air...</a:t>
              </a:r>
              <a:endParaRPr lang="en-US" altLang="en-US" sz="3200"/>
            </a:p>
          </p:txBody>
        </p:sp>
        <p:sp>
          <p:nvSpPr>
            <p:cNvPr id="47126" name="Oval 6">
              <a:extLst>
                <a:ext uri="{FF2B5EF4-FFF2-40B4-BE49-F238E27FC236}">
                  <a16:creationId xmlns:a16="http://schemas.microsoft.com/office/drawing/2014/main" id="{7EAE5D1F-4495-4835-99B8-4208E91C7574}"/>
                </a:ext>
              </a:extLst>
            </p:cNvPr>
            <p:cNvSpPr>
              <a:spLocks noChangeArrowheads="1"/>
            </p:cNvSpPr>
            <p:nvPr/>
          </p:nvSpPr>
          <p:spPr bwMode="auto">
            <a:xfrm>
              <a:off x="4680" y="7967"/>
              <a:ext cx="2700" cy="108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a:t>Plants...</a:t>
              </a:r>
              <a:endParaRPr lang="en-US" altLang="en-US" sz="3200"/>
            </a:p>
          </p:txBody>
        </p:sp>
        <p:cxnSp>
          <p:nvCxnSpPr>
            <p:cNvPr id="47127" name="AutoShape 8">
              <a:extLst>
                <a:ext uri="{FF2B5EF4-FFF2-40B4-BE49-F238E27FC236}">
                  <a16:creationId xmlns:a16="http://schemas.microsoft.com/office/drawing/2014/main" id="{4F7EDFED-EFED-4600-AF93-E9E2177041CD}"/>
                </a:ext>
              </a:extLst>
            </p:cNvPr>
            <p:cNvCxnSpPr>
              <a:cxnSpLocks noChangeShapeType="1"/>
              <a:stCxn id="47126" idx="2"/>
              <a:endCxn id="47125" idx="0"/>
            </p:cNvCxnSpPr>
            <p:nvPr/>
          </p:nvCxnSpPr>
          <p:spPr bwMode="auto">
            <a:xfrm rot="10800000" flipV="1">
              <a:off x="3510" y="8507"/>
              <a:ext cx="1170" cy="108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8" name="AutoShape 9">
              <a:extLst>
                <a:ext uri="{FF2B5EF4-FFF2-40B4-BE49-F238E27FC236}">
                  <a16:creationId xmlns:a16="http://schemas.microsoft.com/office/drawing/2014/main" id="{A5FD6F9C-9492-4966-8F65-273118E49425}"/>
                </a:ext>
              </a:extLst>
            </p:cNvPr>
            <p:cNvCxnSpPr>
              <a:cxnSpLocks noChangeShapeType="1"/>
            </p:cNvCxnSpPr>
            <p:nvPr/>
          </p:nvCxnSpPr>
          <p:spPr bwMode="auto">
            <a:xfrm>
              <a:off x="7380" y="8507"/>
              <a:ext cx="1350" cy="108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9" name="AutoShape 14">
              <a:extLst>
                <a:ext uri="{FF2B5EF4-FFF2-40B4-BE49-F238E27FC236}">
                  <a16:creationId xmlns:a16="http://schemas.microsoft.com/office/drawing/2014/main" id="{64054E70-9808-4CB5-869C-B1C2E4ADEC8C}"/>
                </a:ext>
              </a:extLst>
            </p:cNvPr>
            <p:cNvCxnSpPr>
              <a:cxnSpLocks noChangeShapeType="1"/>
              <a:stCxn id="47125" idx="7"/>
              <a:endCxn id="47126" idx="3"/>
            </p:cNvCxnSpPr>
            <p:nvPr/>
          </p:nvCxnSpPr>
          <p:spPr bwMode="auto">
            <a:xfrm rot="5400000" flipH="1" flipV="1">
              <a:off x="4334" y="9020"/>
              <a:ext cx="873" cy="611"/>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30" name="AutoShape 15">
              <a:extLst>
                <a:ext uri="{FF2B5EF4-FFF2-40B4-BE49-F238E27FC236}">
                  <a16:creationId xmlns:a16="http://schemas.microsoft.com/office/drawing/2014/main" id="{2DD86E78-61F4-4E12-8883-E299BE0663B5}"/>
                </a:ext>
              </a:extLst>
            </p:cNvPr>
            <p:cNvCxnSpPr>
              <a:cxnSpLocks noChangeShapeType="1"/>
              <a:stCxn id="47124" idx="1"/>
              <a:endCxn id="47126" idx="5"/>
            </p:cNvCxnSpPr>
            <p:nvPr/>
          </p:nvCxnSpPr>
          <p:spPr bwMode="auto">
            <a:xfrm rot="5400000" flipH="1">
              <a:off x="6938" y="8936"/>
              <a:ext cx="883" cy="790"/>
            </a:xfrm>
            <a:prstGeom prst="curvedConnector3">
              <a:avLst>
                <a:gd name="adj1" fmla="val 51528"/>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131" name="Line 17">
              <a:extLst>
                <a:ext uri="{FF2B5EF4-FFF2-40B4-BE49-F238E27FC236}">
                  <a16:creationId xmlns:a16="http://schemas.microsoft.com/office/drawing/2014/main" id="{6F5AEF4A-B3D1-4E9F-A7B4-EF87A7BEC8AD}"/>
                </a:ext>
              </a:extLst>
            </p:cNvPr>
            <p:cNvSpPr>
              <a:spLocks noChangeShapeType="1"/>
            </p:cNvSpPr>
            <p:nvPr/>
          </p:nvSpPr>
          <p:spPr bwMode="auto">
            <a:xfrm>
              <a:off x="4758" y="9947"/>
              <a:ext cx="27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7132" name="Line 18">
              <a:extLst>
                <a:ext uri="{FF2B5EF4-FFF2-40B4-BE49-F238E27FC236}">
                  <a16:creationId xmlns:a16="http://schemas.microsoft.com/office/drawing/2014/main" id="{9551EEB3-C7B4-4DCD-929A-A2906BC7BFE6}"/>
                </a:ext>
              </a:extLst>
            </p:cNvPr>
            <p:cNvSpPr>
              <a:spLocks noChangeShapeType="1"/>
            </p:cNvSpPr>
            <p:nvPr/>
          </p:nvSpPr>
          <p:spPr bwMode="auto">
            <a:xfrm flipH="1">
              <a:off x="4680" y="10307"/>
              <a:ext cx="27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47109" name="Group 36">
            <a:extLst>
              <a:ext uri="{FF2B5EF4-FFF2-40B4-BE49-F238E27FC236}">
                <a16:creationId xmlns:a16="http://schemas.microsoft.com/office/drawing/2014/main" id="{E4002726-BFEB-420E-BB4C-E6C092235FBE}"/>
              </a:ext>
            </a:extLst>
          </p:cNvPr>
          <p:cNvGrpSpPr>
            <a:grpSpLocks/>
          </p:cNvGrpSpPr>
          <p:nvPr/>
        </p:nvGrpSpPr>
        <p:grpSpPr bwMode="auto">
          <a:xfrm>
            <a:off x="3200400" y="2628900"/>
            <a:ext cx="3810000" cy="2362200"/>
            <a:chOff x="1676401" y="3199962"/>
            <a:chExt cx="3810202" cy="2362638"/>
          </a:xfrm>
        </p:grpSpPr>
        <p:sp>
          <p:nvSpPr>
            <p:cNvPr id="47116" name="Oval 7">
              <a:extLst>
                <a:ext uri="{FF2B5EF4-FFF2-40B4-BE49-F238E27FC236}">
                  <a16:creationId xmlns:a16="http://schemas.microsoft.com/office/drawing/2014/main" id="{3EEBE0A5-F7AC-49A4-AB3C-F018F6E468C2}"/>
                </a:ext>
              </a:extLst>
            </p:cNvPr>
            <p:cNvSpPr>
              <a:spLocks noChangeArrowheads="1"/>
            </p:cNvSpPr>
            <p:nvPr/>
          </p:nvSpPr>
          <p:spPr bwMode="auto">
            <a:xfrm>
              <a:off x="2662068" y="4608640"/>
              <a:ext cx="1970606" cy="95396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a:cs typeface="Arial" panose="020B0604020202020204" pitchFamily="34" charset="0"/>
                </a:rPr>
                <a:t>Human</a:t>
              </a:r>
            </a:p>
            <a:p>
              <a:pPr algn="ctr" eaLnBrk="1" hangingPunct="1">
                <a:spcAft>
                  <a:spcPts val="1000"/>
                </a:spcAft>
              </a:pPr>
              <a:r>
                <a:rPr lang="en-US" altLang="en-US">
                  <a:cs typeface="Arial" panose="020B0604020202020204" pitchFamily="34" charset="0"/>
                </a:rPr>
                <a:t>Beings</a:t>
              </a:r>
            </a:p>
          </p:txBody>
        </p:sp>
        <p:cxnSp>
          <p:nvCxnSpPr>
            <p:cNvPr id="47117" name="AutoShape 10">
              <a:extLst>
                <a:ext uri="{FF2B5EF4-FFF2-40B4-BE49-F238E27FC236}">
                  <a16:creationId xmlns:a16="http://schemas.microsoft.com/office/drawing/2014/main" id="{DD83A435-FA91-4352-8894-86417618EBEF}"/>
                </a:ext>
              </a:extLst>
            </p:cNvPr>
            <p:cNvCxnSpPr>
              <a:cxnSpLocks noChangeShapeType="1"/>
              <a:endCxn id="47116" idx="2"/>
            </p:cNvCxnSpPr>
            <p:nvPr/>
          </p:nvCxnSpPr>
          <p:spPr bwMode="auto">
            <a:xfrm rot="16200000" flipH="1">
              <a:off x="1815423" y="4239339"/>
              <a:ext cx="707259" cy="985303"/>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18" name="AutoShape 11">
              <a:extLst>
                <a:ext uri="{FF2B5EF4-FFF2-40B4-BE49-F238E27FC236}">
                  <a16:creationId xmlns:a16="http://schemas.microsoft.com/office/drawing/2014/main" id="{D69DBE7B-C1C7-4DEE-AD4C-CB87D96D3316}"/>
                </a:ext>
              </a:extLst>
            </p:cNvPr>
            <p:cNvCxnSpPr>
              <a:cxnSpLocks noChangeShapeType="1"/>
              <a:endCxn id="47116" idx="6"/>
            </p:cNvCxnSpPr>
            <p:nvPr/>
          </p:nvCxnSpPr>
          <p:spPr bwMode="auto">
            <a:xfrm rot="5400000">
              <a:off x="4785932" y="4384584"/>
              <a:ext cx="547414" cy="853929"/>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119" name="Line 12">
              <a:extLst>
                <a:ext uri="{FF2B5EF4-FFF2-40B4-BE49-F238E27FC236}">
                  <a16:creationId xmlns:a16="http://schemas.microsoft.com/office/drawing/2014/main" id="{F57EBB36-7973-47C1-B997-16069D2A1EBC}"/>
                </a:ext>
              </a:extLst>
            </p:cNvPr>
            <p:cNvSpPr>
              <a:spLocks noChangeShapeType="1"/>
            </p:cNvSpPr>
            <p:nvPr/>
          </p:nvSpPr>
          <p:spPr bwMode="auto">
            <a:xfrm flipV="1">
              <a:off x="3844432" y="3199962"/>
              <a:ext cx="13137" cy="14086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47120" name="AutoShape 13">
              <a:extLst>
                <a:ext uri="{FF2B5EF4-FFF2-40B4-BE49-F238E27FC236}">
                  <a16:creationId xmlns:a16="http://schemas.microsoft.com/office/drawing/2014/main" id="{0DD0A7D5-415D-4619-9001-A5C50ACF8758}"/>
                </a:ext>
              </a:extLst>
            </p:cNvPr>
            <p:cNvCxnSpPr>
              <a:cxnSpLocks noChangeShapeType="1"/>
              <a:stCxn id="47116" idx="1"/>
            </p:cNvCxnSpPr>
            <p:nvPr/>
          </p:nvCxnSpPr>
          <p:spPr bwMode="auto">
            <a:xfrm rot="16200000" flipV="1">
              <a:off x="2407339" y="4205026"/>
              <a:ext cx="509460" cy="577315"/>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121" name="AutoShape 16">
              <a:extLst>
                <a:ext uri="{FF2B5EF4-FFF2-40B4-BE49-F238E27FC236}">
                  <a16:creationId xmlns:a16="http://schemas.microsoft.com/office/drawing/2014/main" id="{1618965B-64D8-45F5-8D61-5511785A42AD}"/>
                </a:ext>
              </a:extLst>
            </p:cNvPr>
            <p:cNvCxnSpPr>
              <a:cxnSpLocks noChangeShapeType="1"/>
              <a:stCxn id="47116" idx="7"/>
            </p:cNvCxnSpPr>
            <p:nvPr/>
          </p:nvCxnSpPr>
          <p:spPr bwMode="auto">
            <a:xfrm rot="5400000" flipH="1" flipV="1">
              <a:off x="4380137" y="4338592"/>
              <a:ext cx="372971" cy="445941"/>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122" name="Line 19">
              <a:extLst>
                <a:ext uri="{FF2B5EF4-FFF2-40B4-BE49-F238E27FC236}">
                  <a16:creationId xmlns:a16="http://schemas.microsoft.com/office/drawing/2014/main" id="{2F02E0C1-EBF4-40C2-9B69-04713059AB72}"/>
                </a:ext>
              </a:extLst>
            </p:cNvPr>
            <p:cNvSpPr>
              <a:spLocks noChangeShapeType="1"/>
            </p:cNvSpPr>
            <p:nvPr/>
          </p:nvSpPr>
          <p:spPr bwMode="auto">
            <a:xfrm>
              <a:off x="3553220" y="3199962"/>
              <a:ext cx="28464" cy="14086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47110" name="Rectangle 20">
            <a:extLst>
              <a:ext uri="{FF2B5EF4-FFF2-40B4-BE49-F238E27FC236}">
                <a16:creationId xmlns:a16="http://schemas.microsoft.com/office/drawing/2014/main" id="{4B5C168F-48ED-4B8E-8160-B1E7894B15E5}"/>
              </a:ext>
            </a:extLst>
          </p:cNvPr>
          <p:cNvSpPr>
            <a:spLocks noChangeArrowheads="1"/>
          </p:cNvSpPr>
          <p:nvPr/>
        </p:nvSpPr>
        <p:spPr bwMode="auto">
          <a:xfrm>
            <a:off x="4014788" y="3721100"/>
            <a:ext cx="263525"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
        <p:nvSpPr>
          <p:cNvPr id="47111" name="Rectangle 21">
            <a:extLst>
              <a:ext uri="{FF2B5EF4-FFF2-40B4-BE49-F238E27FC236}">
                <a16:creationId xmlns:a16="http://schemas.microsoft.com/office/drawing/2014/main" id="{07AB9E32-2EDE-42ED-9614-9949759256BD}"/>
              </a:ext>
            </a:extLst>
          </p:cNvPr>
          <p:cNvSpPr>
            <a:spLocks noChangeArrowheads="1"/>
          </p:cNvSpPr>
          <p:nvPr/>
        </p:nvSpPr>
        <p:spPr bwMode="auto">
          <a:xfrm>
            <a:off x="5197475" y="3589338"/>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
        <p:nvSpPr>
          <p:cNvPr id="47112" name="Rectangle 22">
            <a:extLst>
              <a:ext uri="{FF2B5EF4-FFF2-40B4-BE49-F238E27FC236}">
                <a16:creationId xmlns:a16="http://schemas.microsoft.com/office/drawing/2014/main" id="{74D363CC-94FB-4BA0-A111-9879FB5F94EF}"/>
              </a:ext>
            </a:extLst>
          </p:cNvPr>
          <p:cNvSpPr>
            <a:spLocks noChangeArrowheads="1"/>
          </p:cNvSpPr>
          <p:nvPr/>
        </p:nvSpPr>
        <p:spPr bwMode="auto">
          <a:xfrm>
            <a:off x="5854700" y="3721100"/>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
        <p:nvSpPr>
          <p:cNvPr id="26" name="Rectangle 20">
            <a:extLst>
              <a:ext uri="{FF2B5EF4-FFF2-40B4-BE49-F238E27FC236}">
                <a16:creationId xmlns:a16="http://schemas.microsoft.com/office/drawing/2014/main" id="{45B0CC9B-1465-4E70-B704-C3B15850CF46}"/>
              </a:ext>
            </a:extLst>
          </p:cNvPr>
          <p:cNvSpPr>
            <a:spLocks noChangeArrowheads="1"/>
          </p:cNvSpPr>
          <p:nvPr/>
        </p:nvSpPr>
        <p:spPr bwMode="auto">
          <a:xfrm>
            <a:off x="3994150" y="3738563"/>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3600"/>
          </a:p>
        </p:txBody>
      </p:sp>
      <p:sp>
        <p:nvSpPr>
          <p:cNvPr id="27" name="Rectangle 21">
            <a:extLst>
              <a:ext uri="{FF2B5EF4-FFF2-40B4-BE49-F238E27FC236}">
                <a16:creationId xmlns:a16="http://schemas.microsoft.com/office/drawing/2014/main" id="{BE2B92FD-F082-43E9-98D8-FD7D22930B43}"/>
              </a:ext>
            </a:extLst>
          </p:cNvPr>
          <p:cNvSpPr>
            <a:spLocks noChangeArrowheads="1"/>
          </p:cNvSpPr>
          <p:nvPr/>
        </p:nvSpPr>
        <p:spPr bwMode="auto">
          <a:xfrm>
            <a:off x="5176838" y="3606800"/>
            <a:ext cx="261937"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
        <p:nvSpPr>
          <p:cNvPr id="28" name="Rectangle 22">
            <a:extLst>
              <a:ext uri="{FF2B5EF4-FFF2-40B4-BE49-F238E27FC236}">
                <a16:creationId xmlns:a16="http://schemas.microsoft.com/office/drawing/2014/main" id="{13C17DB8-06B2-4E56-B7E7-EBCE0BFE1426}"/>
              </a:ext>
            </a:extLst>
          </p:cNvPr>
          <p:cNvSpPr>
            <a:spLocks noChangeArrowheads="1"/>
          </p:cNvSpPr>
          <p:nvPr/>
        </p:nvSpPr>
        <p:spPr bwMode="auto">
          <a:xfrm>
            <a:off x="5834063" y="3835400"/>
            <a:ext cx="261937"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9471767-2B9C-48DD-B2C7-3901F44732A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Mutually Enriching, Cyclic Process (Avartansheel Process)</a:t>
            </a:r>
            <a:endParaRPr lang="en-GB" altLang="en-US"/>
          </a:p>
        </p:txBody>
      </p:sp>
      <p:sp>
        <p:nvSpPr>
          <p:cNvPr id="3" name="Text Placeholder 2">
            <a:extLst>
              <a:ext uri="{FF2B5EF4-FFF2-40B4-BE49-F238E27FC236}">
                <a16:creationId xmlns:a16="http://schemas.microsoft.com/office/drawing/2014/main" id="{61AC132E-4555-4097-B5AD-10CE7B1A84A3}"/>
              </a:ext>
            </a:extLst>
          </p:cNvPr>
          <p:cNvSpPr>
            <a:spLocks noGrp="1"/>
          </p:cNvSpPr>
          <p:nvPr>
            <p:ph type="body" sz="quarter" idx="13"/>
          </p:nvPr>
        </p:nvSpPr>
        <p:spPr/>
        <p:txBody>
          <a:bodyPr>
            <a:noAutofit/>
          </a:bodyPr>
          <a:lstStyle/>
          <a:p>
            <a:pPr marL="685800" indent="-457200">
              <a:buFont typeface="+mj-lt"/>
              <a:buAutoNum type="arabicPeriod"/>
              <a:defRPr/>
            </a:pPr>
            <a:r>
              <a:t>Cyclic</a:t>
            </a:r>
          </a:p>
          <a:p>
            <a:pPr marL="685800" indent="-457200">
              <a:buFont typeface="+mj-lt"/>
              <a:buAutoNum type="arabicPeriod"/>
              <a:defRPr/>
            </a:pPr>
            <a:r>
              <a:t>Every Unit in the Process is Enriched</a:t>
            </a: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a:buFont typeface="Symbol" pitchFamily="18" charset="2"/>
              <a:buNone/>
              <a:defRPr/>
            </a:pPr>
            <a:endParaRPr lang="en-GB"/>
          </a:p>
          <a:p>
            <a:pPr marL="228600" lvl="1">
              <a:buFont typeface="Wingdings" pitchFamily="2" charset="2"/>
              <a:buNone/>
              <a:defRPr/>
            </a:pPr>
            <a:r>
              <a:rPr lang="en-GB" sz="2200"/>
              <a:t>We, human beings, have to understand the mutual fulfilment in nature &amp; to live accordingly</a:t>
            </a:r>
          </a:p>
          <a:p>
            <a:pPr marL="228600" lvl="1">
              <a:buFont typeface="Wingdings" pitchFamily="2" charset="2"/>
              <a:buNone/>
              <a:defRPr/>
            </a:pPr>
            <a:r>
              <a:rPr lang="en-GB" sz="2200"/>
              <a:t>i.e. To update the man-made processes to be cyclic and mutually enriching</a:t>
            </a:r>
          </a:p>
        </p:txBody>
      </p:sp>
      <p:grpSp>
        <p:nvGrpSpPr>
          <p:cNvPr id="48132" name="Group 2">
            <a:extLst>
              <a:ext uri="{FF2B5EF4-FFF2-40B4-BE49-F238E27FC236}">
                <a16:creationId xmlns:a16="http://schemas.microsoft.com/office/drawing/2014/main" id="{1EB6AD16-4DAA-4C3E-AA5D-6C7BB923C0AA}"/>
              </a:ext>
            </a:extLst>
          </p:cNvPr>
          <p:cNvGrpSpPr>
            <a:grpSpLocks noChangeAspect="1"/>
          </p:cNvGrpSpPr>
          <p:nvPr/>
        </p:nvGrpSpPr>
        <p:grpSpPr bwMode="auto">
          <a:xfrm>
            <a:off x="1676400" y="1371600"/>
            <a:ext cx="6888163" cy="4076700"/>
            <a:chOff x="1800" y="7607"/>
            <a:chExt cx="8820" cy="5220"/>
          </a:xfrm>
        </p:grpSpPr>
        <p:sp>
          <p:nvSpPr>
            <p:cNvPr id="48144" name="AutoShape 3">
              <a:extLst>
                <a:ext uri="{FF2B5EF4-FFF2-40B4-BE49-F238E27FC236}">
                  <a16:creationId xmlns:a16="http://schemas.microsoft.com/office/drawing/2014/main" id="{CC376226-5086-4250-A69B-703F9D06D71A}"/>
                </a:ext>
              </a:extLst>
            </p:cNvPr>
            <p:cNvSpPr>
              <a:spLocks noChangeAspect="1" noChangeArrowheads="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IN" altLang="en-US" sz="2400"/>
            </a:p>
          </p:txBody>
        </p:sp>
        <p:sp>
          <p:nvSpPr>
            <p:cNvPr id="48145" name="Oval 4">
              <a:extLst>
                <a:ext uri="{FF2B5EF4-FFF2-40B4-BE49-F238E27FC236}">
                  <a16:creationId xmlns:a16="http://schemas.microsoft.com/office/drawing/2014/main" id="{0588655B-6CDC-4556-AB40-1525C29F1C05}"/>
                </a:ext>
              </a:extLst>
            </p:cNvPr>
            <p:cNvSpPr>
              <a:spLocks noChangeArrowheads="1"/>
            </p:cNvSpPr>
            <p:nvPr/>
          </p:nvSpPr>
          <p:spPr bwMode="auto">
            <a:xfrm>
              <a:off x="7380" y="9587"/>
              <a:ext cx="2700" cy="126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a:t>Animals &amp; Birds</a:t>
              </a:r>
              <a:endParaRPr lang="en-US" altLang="en-US" sz="3200"/>
            </a:p>
          </p:txBody>
        </p:sp>
        <p:sp>
          <p:nvSpPr>
            <p:cNvPr id="48146" name="Oval 5">
              <a:extLst>
                <a:ext uri="{FF2B5EF4-FFF2-40B4-BE49-F238E27FC236}">
                  <a16:creationId xmlns:a16="http://schemas.microsoft.com/office/drawing/2014/main" id="{6FE31BFD-05F6-4601-A4E9-4F70B1E4FDDF}"/>
                </a:ext>
              </a:extLst>
            </p:cNvPr>
            <p:cNvSpPr>
              <a:spLocks noChangeArrowheads="1"/>
            </p:cNvSpPr>
            <p:nvPr/>
          </p:nvSpPr>
          <p:spPr bwMode="auto">
            <a:xfrm>
              <a:off x="2160" y="9587"/>
              <a:ext cx="2700" cy="119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a:t>Soil, Water,</a:t>
              </a:r>
            </a:p>
            <a:p>
              <a:pPr algn="ctr" eaLnBrk="1" hangingPunct="1"/>
              <a:r>
                <a:rPr lang="it-IT" altLang="en-US"/>
                <a:t>Air...</a:t>
              </a:r>
              <a:endParaRPr lang="en-US" altLang="en-US" sz="3200"/>
            </a:p>
          </p:txBody>
        </p:sp>
        <p:sp>
          <p:nvSpPr>
            <p:cNvPr id="48147" name="Oval 6">
              <a:extLst>
                <a:ext uri="{FF2B5EF4-FFF2-40B4-BE49-F238E27FC236}">
                  <a16:creationId xmlns:a16="http://schemas.microsoft.com/office/drawing/2014/main" id="{8198FFFF-BF79-474C-8C29-8F3F42AE8EE2}"/>
                </a:ext>
              </a:extLst>
            </p:cNvPr>
            <p:cNvSpPr>
              <a:spLocks noChangeArrowheads="1"/>
            </p:cNvSpPr>
            <p:nvPr/>
          </p:nvSpPr>
          <p:spPr bwMode="auto">
            <a:xfrm>
              <a:off x="4680" y="7967"/>
              <a:ext cx="2700" cy="108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IN" altLang="en-US"/>
                <a:t>Plants...</a:t>
              </a:r>
              <a:endParaRPr lang="en-US" altLang="en-US" sz="3200"/>
            </a:p>
          </p:txBody>
        </p:sp>
        <p:cxnSp>
          <p:nvCxnSpPr>
            <p:cNvPr id="48148" name="AutoShape 8">
              <a:extLst>
                <a:ext uri="{FF2B5EF4-FFF2-40B4-BE49-F238E27FC236}">
                  <a16:creationId xmlns:a16="http://schemas.microsoft.com/office/drawing/2014/main" id="{E9587F1A-FA02-4BED-8BE2-C5006C62EA1E}"/>
                </a:ext>
              </a:extLst>
            </p:cNvPr>
            <p:cNvCxnSpPr>
              <a:cxnSpLocks noChangeShapeType="1"/>
              <a:stCxn id="48147" idx="2"/>
              <a:endCxn id="48146" idx="0"/>
            </p:cNvCxnSpPr>
            <p:nvPr/>
          </p:nvCxnSpPr>
          <p:spPr bwMode="auto">
            <a:xfrm rot="10800000" flipV="1">
              <a:off x="3510" y="8507"/>
              <a:ext cx="1170" cy="108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49" name="AutoShape 9">
              <a:extLst>
                <a:ext uri="{FF2B5EF4-FFF2-40B4-BE49-F238E27FC236}">
                  <a16:creationId xmlns:a16="http://schemas.microsoft.com/office/drawing/2014/main" id="{5C099403-095C-40C3-B7F0-26DD25699760}"/>
                </a:ext>
              </a:extLst>
            </p:cNvPr>
            <p:cNvCxnSpPr>
              <a:cxnSpLocks noChangeShapeType="1"/>
            </p:cNvCxnSpPr>
            <p:nvPr/>
          </p:nvCxnSpPr>
          <p:spPr bwMode="auto">
            <a:xfrm>
              <a:off x="7380" y="8507"/>
              <a:ext cx="1350" cy="108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50" name="AutoShape 14">
              <a:extLst>
                <a:ext uri="{FF2B5EF4-FFF2-40B4-BE49-F238E27FC236}">
                  <a16:creationId xmlns:a16="http://schemas.microsoft.com/office/drawing/2014/main" id="{E0DB10E4-DE73-4190-A515-9FE4F8A159C5}"/>
                </a:ext>
              </a:extLst>
            </p:cNvPr>
            <p:cNvCxnSpPr>
              <a:cxnSpLocks noChangeShapeType="1"/>
              <a:stCxn id="48146" idx="7"/>
              <a:endCxn id="48147" idx="3"/>
            </p:cNvCxnSpPr>
            <p:nvPr/>
          </p:nvCxnSpPr>
          <p:spPr bwMode="auto">
            <a:xfrm rot="5400000" flipH="1" flipV="1">
              <a:off x="4334" y="9020"/>
              <a:ext cx="873" cy="611"/>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51" name="AutoShape 15">
              <a:extLst>
                <a:ext uri="{FF2B5EF4-FFF2-40B4-BE49-F238E27FC236}">
                  <a16:creationId xmlns:a16="http://schemas.microsoft.com/office/drawing/2014/main" id="{71444E29-D338-42E5-81CF-65BFEBD6042E}"/>
                </a:ext>
              </a:extLst>
            </p:cNvPr>
            <p:cNvCxnSpPr>
              <a:cxnSpLocks noChangeShapeType="1"/>
              <a:stCxn id="48145" idx="1"/>
              <a:endCxn id="48147" idx="5"/>
            </p:cNvCxnSpPr>
            <p:nvPr/>
          </p:nvCxnSpPr>
          <p:spPr bwMode="auto">
            <a:xfrm rot="5400000" flipH="1">
              <a:off x="6938" y="8936"/>
              <a:ext cx="883" cy="790"/>
            </a:xfrm>
            <a:prstGeom prst="curvedConnector3">
              <a:avLst>
                <a:gd name="adj1" fmla="val 51528"/>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152" name="Line 17">
              <a:extLst>
                <a:ext uri="{FF2B5EF4-FFF2-40B4-BE49-F238E27FC236}">
                  <a16:creationId xmlns:a16="http://schemas.microsoft.com/office/drawing/2014/main" id="{163677DC-A611-465B-96BA-14D20796BF5A}"/>
                </a:ext>
              </a:extLst>
            </p:cNvPr>
            <p:cNvSpPr>
              <a:spLocks noChangeShapeType="1"/>
            </p:cNvSpPr>
            <p:nvPr/>
          </p:nvSpPr>
          <p:spPr bwMode="auto">
            <a:xfrm>
              <a:off x="4758" y="9947"/>
              <a:ext cx="27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8153" name="Line 18">
              <a:extLst>
                <a:ext uri="{FF2B5EF4-FFF2-40B4-BE49-F238E27FC236}">
                  <a16:creationId xmlns:a16="http://schemas.microsoft.com/office/drawing/2014/main" id="{260C25B3-0BB0-4B7D-80A9-CAF26F7D8101}"/>
                </a:ext>
              </a:extLst>
            </p:cNvPr>
            <p:cNvSpPr>
              <a:spLocks noChangeShapeType="1"/>
            </p:cNvSpPr>
            <p:nvPr/>
          </p:nvSpPr>
          <p:spPr bwMode="auto">
            <a:xfrm flipH="1">
              <a:off x="4680" y="10307"/>
              <a:ext cx="27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48133" name="Group 36">
            <a:extLst>
              <a:ext uri="{FF2B5EF4-FFF2-40B4-BE49-F238E27FC236}">
                <a16:creationId xmlns:a16="http://schemas.microsoft.com/office/drawing/2014/main" id="{86369F0D-CFF8-497E-99CF-4734BF9501B1}"/>
              </a:ext>
            </a:extLst>
          </p:cNvPr>
          <p:cNvGrpSpPr>
            <a:grpSpLocks/>
          </p:cNvGrpSpPr>
          <p:nvPr/>
        </p:nvGrpSpPr>
        <p:grpSpPr bwMode="auto">
          <a:xfrm>
            <a:off x="3200400" y="2628900"/>
            <a:ext cx="3810000" cy="2362200"/>
            <a:chOff x="1676401" y="3199962"/>
            <a:chExt cx="3810202" cy="2362638"/>
          </a:xfrm>
        </p:grpSpPr>
        <p:sp>
          <p:nvSpPr>
            <p:cNvPr id="48137" name="Oval 7">
              <a:extLst>
                <a:ext uri="{FF2B5EF4-FFF2-40B4-BE49-F238E27FC236}">
                  <a16:creationId xmlns:a16="http://schemas.microsoft.com/office/drawing/2014/main" id="{13E7239C-FBBB-4A0A-B590-68B5925FE555}"/>
                </a:ext>
              </a:extLst>
            </p:cNvPr>
            <p:cNvSpPr>
              <a:spLocks noChangeArrowheads="1"/>
            </p:cNvSpPr>
            <p:nvPr/>
          </p:nvSpPr>
          <p:spPr bwMode="auto">
            <a:xfrm>
              <a:off x="2662068" y="4608640"/>
              <a:ext cx="1970606" cy="953960"/>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1000"/>
                </a:spcAft>
              </a:pPr>
              <a:r>
                <a:rPr lang="en-US" altLang="en-US">
                  <a:cs typeface="Arial" panose="020B0604020202020204" pitchFamily="34" charset="0"/>
                </a:rPr>
                <a:t>Human</a:t>
              </a:r>
            </a:p>
            <a:p>
              <a:pPr algn="ctr" eaLnBrk="1" hangingPunct="1">
                <a:spcAft>
                  <a:spcPts val="1000"/>
                </a:spcAft>
              </a:pPr>
              <a:r>
                <a:rPr lang="en-US" altLang="en-US">
                  <a:cs typeface="Arial" panose="020B0604020202020204" pitchFamily="34" charset="0"/>
                </a:rPr>
                <a:t>Beings</a:t>
              </a:r>
            </a:p>
          </p:txBody>
        </p:sp>
        <p:cxnSp>
          <p:nvCxnSpPr>
            <p:cNvPr id="48138" name="AutoShape 10">
              <a:extLst>
                <a:ext uri="{FF2B5EF4-FFF2-40B4-BE49-F238E27FC236}">
                  <a16:creationId xmlns:a16="http://schemas.microsoft.com/office/drawing/2014/main" id="{8DCDC1D3-AE07-4CCB-AA44-FAE66263CDFE}"/>
                </a:ext>
              </a:extLst>
            </p:cNvPr>
            <p:cNvCxnSpPr>
              <a:cxnSpLocks noChangeShapeType="1"/>
              <a:endCxn id="48137" idx="2"/>
            </p:cNvCxnSpPr>
            <p:nvPr/>
          </p:nvCxnSpPr>
          <p:spPr bwMode="auto">
            <a:xfrm rot="16200000" flipH="1">
              <a:off x="1815423" y="4239339"/>
              <a:ext cx="707259" cy="985303"/>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39" name="AutoShape 11">
              <a:extLst>
                <a:ext uri="{FF2B5EF4-FFF2-40B4-BE49-F238E27FC236}">
                  <a16:creationId xmlns:a16="http://schemas.microsoft.com/office/drawing/2014/main" id="{62A573F1-9ACB-449A-8E32-6599CE418823}"/>
                </a:ext>
              </a:extLst>
            </p:cNvPr>
            <p:cNvCxnSpPr>
              <a:cxnSpLocks noChangeShapeType="1"/>
              <a:endCxn id="48137" idx="6"/>
            </p:cNvCxnSpPr>
            <p:nvPr/>
          </p:nvCxnSpPr>
          <p:spPr bwMode="auto">
            <a:xfrm rot="5400000">
              <a:off x="4785932" y="4384584"/>
              <a:ext cx="547414" cy="853929"/>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140" name="Line 12">
              <a:extLst>
                <a:ext uri="{FF2B5EF4-FFF2-40B4-BE49-F238E27FC236}">
                  <a16:creationId xmlns:a16="http://schemas.microsoft.com/office/drawing/2014/main" id="{8911F097-D247-4ECA-8154-9713442F1E94}"/>
                </a:ext>
              </a:extLst>
            </p:cNvPr>
            <p:cNvSpPr>
              <a:spLocks noChangeShapeType="1"/>
            </p:cNvSpPr>
            <p:nvPr/>
          </p:nvSpPr>
          <p:spPr bwMode="auto">
            <a:xfrm flipV="1">
              <a:off x="3844432" y="3199962"/>
              <a:ext cx="13137" cy="14086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48141" name="AutoShape 13">
              <a:extLst>
                <a:ext uri="{FF2B5EF4-FFF2-40B4-BE49-F238E27FC236}">
                  <a16:creationId xmlns:a16="http://schemas.microsoft.com/office/drawing/2014/main" id="{415CB8DF-89AD-46D4-B4D5-59D9ECAD9832}"/>
                </a:ext>
              </a:extLst>
            </p:cNvPr>
            <p:cNvCxnSpPr>
              <a:cxnSpLocks noChangeShapeType="1"/>
              <a:stCxn id="48137" idx="1"/>
            </p:cNvCxnSpPr>
            <p:nvPr/>
          </p:nvCxnSpPr>
          <p:spPr bwMode="auto">
            <a:xfrm rot="16200000" flipV="1">
              <a:off x="2407339" y="4205026"/>
              <a:ext cx="509460" cy="577315"/>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142" name="AutoShape 16">
              <a:extLst>
                <a:ext uri="{FF2B5EF4-FFF2-40B4-BE49-F238E27FC236}">
                  <a16:creationId xmlns:a16="http://schemas.microsoft.com/office/drawing/2014/main" id="{50F76A8A-DFC5-4147-A56C-5946B82AF61C}"/>
                </a:ext>
              </a:extLst>
            </p:cNvPr>
            <p:cNvCxnSpPr>
              <a:cxnSpLocks noChangeShapeType="1"/>
              <a:stCxn id="48137" idx="7"/>
            </p:cNvCxnSpPr>
            <p:nvPr/>
          </p:nvCxnSpPr>
          <p:spPr bwMode="auto">
            <a:xfrm rot="5400000" flipH="1" flipV="1">
              <a:off x="4380137" y="4338592"/>
              <a:ext cx="372971" cy="445941"/>
            </a:xfrm>
            <a:prstGeom prst="curvedConnector3">
              <a:avLst>
                <a:gd name="adj1" fmla="val 50000"/>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8143" name="Line 19">
              <a:extLst>
                <a:ext uri="{FF2B5EF4-FFF2-40B4-BE49-F238E27FC236}">
                  <a16:creationId xmlns:a16="http://schemas.microsoft.com/office/drawing/2014/main" id="{FE3FE503-A283-469C-ACEE-84F5B6C7380D}"/>
                </a:ext>
              </a:extLst>
            </p:cNvPr>
            <p:cNvSpPr>
              <a:spLocks noChangeShapeType="1"/>
            </p:cNvSpPr>
            <p:nvPr/>
          </p:nvSpPr>
          <p:spPr bwMode="auto">
            <a:xfrm>
              <a:off x="3553220" y="3199962"/>
              <a:ext cx="28464" cy="14086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48134" name="Rectangle 20">
            <a:extLst>
              <a:ext uri="{FF2B5EF4-FFF2-40B4-BE49-F238E27FC236}">
                <a16:creationId xmlns:a16="http://schemas.microsoft.com/office/drawing/2014/main" id="{7625F781-6086-4C56-9918-81566BAA809D}"/>
              </a:ext>
            </a:extLst>
          </p:cNvPr>
          <p:cNvSpPr>
            <a:spLocks noChangeArrowheads="1"/>
          </p:cNvSpPr>
          <p:nvPr/>
        </p:nvSpPr>
        <p:spPr bwMode="auto">
          <a:xfrm>
            <a:off x="4014788" y="3721100"/>
            <a:ext cx="263525"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
        <p:nvSpPr>
          <p:cNvPr id="48135" name="Rectangle 21">
            <a:extLst>
              <a:ext uri="{FF2B5EF4-FFF2-40B4-BE49-F238E27FC236}">
                <a16:creationId xmlns:a16="http://schemas.microsoft.com/office/drawing/2014/main" id="{DCCC9BE3-46B4-4244-A722-C09D038342C1}"/>
              </a:ext>
            </a:extLst>
          </p:cNvPr>
          <p:cNvSpPr>
            <a:spLocks noChangeArrowheads="1"/>
          </p:cNvSpPr>
          <p:nvPr/>
        </p:nvSpPr>
        <p:spPr bwMode="auto">
          <a:xfrm>
            <a:off x="5197475" y="3589338"/>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
        <p:nvSpPr>
          <p:cNvPr id="48136" name="Rectangle 22">
            <a:extLst>
              <a:ext uri="{FF2B5EF4-FFF2-40B4-BE49-F238E27FC236}">
                <a16:creationId xmlns:a16="http://schemas.microsoft.com/office/drawing/2014/main" id="{D7467C8B-29FF-4A53-A4F4-9A58169FAC40}"/>
              </a:ext>
            </a:extLst>
          </p:cNvPr>
          <p:cNvSpPr>
            <a:spLocks noChangeArrowheads="1"/>
          </p:cNvSpPr>
          <p:nvPr/>
        </p:nvSpPr>
        <p:spPr bwMode="auto">
          <a:xfrm>
            <a:off x="5854700" y="3721100"/>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solidFill>
                  <a:srgbClr val="FF0000"/>
                </a:solidFill>
                <a:latin typeface="Calibri" panose="020F0502020204030204" pitchFamily="34" charset="0"/>
              </a:rPr>
              <a:t>?</a:t>
            </a:r>
            <a:endParaRPr lang="en-US" altLang="en-US" sz="36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ext Placeholder 2">
            <a:extLst>
              <a:ext uri="{FF2B5EF4-FFF2-40B4-BE49-F238E27FC236}">
                <a16:creationId xmlns:a16="http://schemas.microsoft.com/office/drawing/2014/main" id="{92BB331F-B89A-4973-A4A1-7CC875F0389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Physical Facility (Intake, Clothes, House…)</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sz="2000">
              <a:latin typeface="Kruti Dev 010" pitchFamily="2" charset="0"/>
            </a:endParaRPr>
          </a:p>
          <a:p>
            <a:pPr>
              <a:buFont typeface="Arial" panose="020B0604020202020204" pitchFamily="34" charset="0"/>
              <a:buNone/>
            </a:pPr>
            <a:r>
              <a:rPr lang="en-US" altLang="en-US" sz="2800">
                <a:solidFill>
                  <a:srgbClr val="1E00AA"/>
                </a:solidFill>
                <a:latin typeface="Kruti Dev 010" pitchFamily="2" charset="0"/>
              </a:rPr>
              <a:t>lqfo/kk ¼vkgkj] diM+k] vkokl--- ½</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endParaRPr lang="en-US" altLang="en-US" sz="3200"/>
          </a:p>
          <a:p>
            <a:pPr>
              <a:buFont typeface="Arial" panose="020B0604020202020204" pitchFamily="34" charset="0"/>
              <a:buNone/>
            </a:pPr>
            <a:r>
              <a:rPr lang="en-US" altLang="en-US"/>
              <a:t>Needs of the Body</a:t>
            </a:r>
          </a:p>
          <a:p>
            <a:pPr>
              <a:buFont typeface="Arial" panose="020B0604020202020204" pitchFamily="34" charset="0"/>
              <a:buNone/>
            </a:pPr>
            <a:endParaRPr lang="en-US" altLang="en-US">
              <a:latin typeface="Kruti Dev 010" pitchFamily="2" charset="0"/>
              <a:cs typeface="Arial" panose="020B0604020202020204" pitchFamily="34" charset="0"/>
            </a:endParaRPr>
          </a:p>
          <a:p>
            <a:pPr>
              <a:buFont typeface="Arial" panose="020B0604020202020204" pitchFamily="34" charset="0"/>
              <a:buNone/>
            </a:pPr>
            <a:r>
              <a:rPr lang="en-US" altLang="en-US" sz="2800">
                <a:solidFill>
                  <a:srgbClr val="1E00AA"/>
                </a:solidFill>
                <a:latin typeface="Kruti Dev 010" pitchFamily="2" charset="0"/>
                <a:cs typeface="Arial" panose="020B0604020202020204" pitchFamily="34" charset="0"/>
              </a:rPr>
              <a:t>“kjhj dh vko';drk,a</a:t>
            </a:r>
          </a:p>
          <a:p>
            <a:pPr>
              <a:buFont typeface="Arial" panose="020B0604020202020204" pitchFamily="34" charset="0"/>
              <a:buNone/>
            </a:pPr>
            <a:endParaRPr lang="en-US" altLang="en-US"/>
          </a:p>
        </p:txBody>
      </p:sp>
      <p:sp>
        <p:nvSpPr>
          <p:cNvPr id="49155" name="Content Placeholder 3">
            <a:extLst>
              <a:ext uri="{FF2B5EF4-FFF2-40B4-BE49-F238E27FC236}">
                <a16:creationId xmlns:a16="http://schemas.microsoft.com/office/drawing/2014/main" id="{1D3FE481-665E-4407-BA75-6163A96D519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ea typeface="Times New Roman" panose="02020603050405020304" pitchFamily="18" charset="0"/>
                <a:cs typeface="Arial" panose="020B0604020202020204" pitchFamily="34" charset="0"/>
              </a:rPr>
              <a:t>Right Understanding &amp; Right Feeling</a:t>
            </a:r>
          </a:p>
          <a:p>
            <a:pPr>
              <a:buFont typeface="Arial" panose="020B0604020202020204" pitchFamily="34" charset="0"/>
              <a:buNone/>
            </a:pPr>
            <a:r>
              <a:rPr lang="en-US" altLang="en-US">
                <a:ea typeface="Times New Roman" panose="02020603050405020304" pitchFamily="18" charset="0"/>
                <a:cs typeface="Arial" panose="020B0604020202020204" pitchFamily="34" charset="0"/>
              </a:rPr>
              <a:t>Mindset – of living in a relationship of mutual fulfillment, globally</a:t>
            </a: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sz="2800">
                <a:solidFill>
                  <a:srgbClr val="1E00AA"/>
                </a:solidFill>
                <a:latin typeface="Kruti Dev 010" pitchFamily="2" charset="0"/>
                <a:ea typeface="Times New Roman" panose="02020603050405020304" pitchFamily="18" charset="0"/>
                <a:cs typeface="Arial" panose="020B0604020202020204" pitchFamily="34" charset="0"/>
              </a:rPr>
              <a:t>lgh le&gt;] lgh Hkko ¼Kku] lek/kku½</a:t>
            </a: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endParaRPr lang="en-US" altLang="en-US" sz="3200">
              <a:ea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a:ea typeface="Times New Roman" panose="02020603050405020304" pitchFamily="18" charset="0"/>
                <a:cs typeface="Arial" panose="020B0604020202020204" pitchFamily="34" charset="0"/>
              </a:rPr>
              <a:t>Needs of the Self (I)</a:t>
            </a:r>
          </a:p>
          <a:p>
            <a:pPr>
              <a:buFont typeface="Arial" panose="020B0604020202020204" pitchFamily="34" charset="0"/>
              <a:buNone/>
            </a:pPr>
            <a:endParaRPr lang="en-US" altLang="en-US">
              <a:ea typeface="Times New Roman" panose="02020603050405020304" pitchFamily="18" charset="0"/>
              <a:cs typeface="Arial" panose="020B0604020202020204" pitchFamily="34" charset="0"/>
            </a:endParaRPr>
          </a:p>
          <a:p>
            <a:pPr>
              <a:buFont typeface="Arial" panose="020B0604020202020204" pitchFamily="34" charset="0"/>
              <a:buNone/>
            </a:pPr>
            <a:r>
              <a:rPr lang="en-US" altLang="en-US" sz="2800">
                <a:solidFill>
                  <a:srgbClr val="1E00AA"/>
                </a:solidFill>
                <a:latin typeface="Kruti Dev 010" pitchFamily="2" charset="0"/>
                <a:ea typeface="Times New Roman" panose="02020603050405020304" pitchFamily="18" charset="0"/>
                <a:cs typeface="Arial" panose="020B0604020202020204" pitchFamily="34" charset="0"/>
              </a:rPr>
              <a:t>eSa dh vko';drk,a</a:t>
            </a:r>
          </a:p>
        </p:txBody>
      </p:sp>
      <p:sp>
        <p:nvSpPr>
          <p:cNvPr id="49156" name="Title 1">
            <a:extLst>
              <a:ext uri="{FF2B5EF4-FFF2-40B4-BE49-F238E27FC236}">
                <a16:creationId xmlns:a16="http://schemas.microsoft.com/office/drawing/2014/main" id="{E1FFB611-D769-4D35-9D54-3D0874030FB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Localise </a:t>
            </a:r>
            <a:r>
              <a:rPr lang="en-US" altLang="en-US" sz="2800">
                <a:latin typeface="Kruti Dev 010" pitchFamily="2" charset="0"/>
              </a:rPr>
              <a:t>Lons'kh </a:t>
            </a:r>
            <a:r>
              <a:rPr lang="en-US" altLang="en-US"/>
              <a:t>					Globalise </a:t>
            </a:r>
            <a:r>
              <a:rPr lang="en-US" altLang="en-US" sz="2800">
                <a:latin typeface="Kruti Dev 010" pitchFamily="2" charset="0"/>
              </a:rPr>
              <a:t>lkoZHkkSfed</a:t>
            </a:r>
            <a:endParaRPr lang="en-US" altLang="en-US" sz="2800"/>
          </a:p>
        </p:txBody>
      </p:sp>
      <p:cxnSp>
        <p:nvCxnSpPr>
          <p:cNvPr id="5" name="Straight Connector 4">
            <a:extLst>
              <a:ext uri="{FF2B5EF4-FFF2-40B4-BE49-F238E27FC236}">
                <a16:creationId xmlns:a16="http://schemas.microsoft.com/office/drawing/2014/main" id="{4730A2F0-BF7E-4557-8061-254D846F5374}"/>
              </a:ext>
            </a:extLst>
          </p:cNvPr>
          <p:cNvCxnSpPr/>
          <p:nvPr/>
        </p:nvCxnSpPr>
        <p:spPr>
          <a:xfrm rot="16200000" flipH="1">
            <a:off x="3048000" y="35814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AF5188EB-C0D6-4309-B7FE-5A599D34D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9730917E-B70F-4E34-8527-55559D39395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Family of 10</a:t>
            </a:r>
          </a:p>
          <a:p>
            <a:pPr marL="0" indent="0">
              <a:buFont typeface="Arial" panose="020B0604020202020204" pitchFamily="34" charset="0"/>
              <a:buNone/>
            </a:pPr>
            <a:r>
              <a:rPr lang="en-IN" altLang="en-US"/>
              <a:t>2 acres of land</a:t>
            </a:r>
          </a:p>
          <a:p>
            <a:pPr marL="0" indent="0">
              <a:buFont typeface="Arial" panose="020B0604020202020204" pitchFamily="34" charset="0"/>
              <a:buNone/>
            </a:pPr>
            <a:r>
              <a:rPr lang="en-IN" altLang="en-US"/>
              <a:t>40 man hrs or work / day</a:t>
            </a:r>
          </a:p>
          <a:p>
            <a:pPr marL="0" indent="0">
              <a:buFont typeface="Arial" panose="020B0604020202020204" pitchFamily="34" charset="0"/>
              <a:buNone/>
            </a:pPr>
            <a:r>
              <a:rPr lang="en-IN" altLang="en-US"/>
              <a:t>Sufficient to produce what is required for nurturing (food…), protection of body (clothes, shelter, medicine…)</a:t>
            </a:r>
          </a:p>
          <a:p>
            <a:pPr marL="0" indent="0">
              <a:buFont typeface="Arial" panose="020B0604020202020204" pitchFamily="34" charset="0"/>
              <a:buNone/>
            </a:pPr>
            <a:r>
              <a:rPr lang="en-IN" altLang="en-US"/>
              <a:t>and right utilisation of body (instruments, equipments…)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4 full grown trees – wood for 1 person</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90% production in family</a:t>
            </a:r>
          </a:p>
          <a:p>
            <a:pPr marL="0" indent="0">
              <a:buFont typeface="Arial" panose="020B0604020202020204" pitchFamily="34" charset="0"/>
              <a:buNone/>
            </a:pPr>
            <a:r>
              <a:rPr lang="en-IN" altLang="en-US"/>
              <a:t>10% by exchange / shared by larger order</a:t>
            </a:r>
            <a:endParaRPr lang="en-US" altLang="en-US"/>
          </a:p>
        </p:txBody>
      </p:sp>
      <p:sp>
        <p:nvSpPr>
          <p:cNvPr id="50179" name="Content Placeholder 2">
            <a:extLst>
              <a:ext uri="{FF2B5EF4-FFF2-40B4-BE49-F238E27FC236}">
                <a16:creationId xmlns:a16="http://schemas.microsoft.com/office/drawing/2014/main" id="{B7C868FE-A945-4501-BA18-46513E023B12}"/>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In India, land availability</a:t>
            </a:r>
          </a:p>
          <a:p>
            <a:pPr marL="0" indent="0">
              <a:buFont typeface="Arial" panose="020B0604020202020204" pitchFamily="34" charset="0"/>
              <a:buNone/>
            </a:pPr>
            <a:r>
              <a:rPr lang="en-IN" altLang="en-US"/>
              <a:t>2.73 acres of agricultural land for every 10 persons</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Total land =</a:t>
            </a:r>
            <a:r>
              <a:rPr lang="en-US" altLang="en-US"/>
              <a:t> 32,87,590 sq km</a:t>
            </a:r>
            <a:endParaRPr lang="en-IN" altLang="en-US"/>
          </a:p>
          <a:p>
            <a:pPr marL="0" indent="0">
              <a:buFont typeface="Arial" panose="020B0604020202020204" pitchFamily="34" charset="0"/>
              <a:buNone/>
            </a:pPr>
            <a:r>
              <a:rPr lang="en-IN" altLang="en-US"/>
              <a:t>Forest		21.6%</a:t>
            </a:r>
          </a:p>
          <a:p>
            <a:pPr marL="0" indent="0">
              <a:buFont typeface="Arial" panose="020B0604020202020204" pitchFamily="34" charset="0"/>
              <a:buNone/>
            </a:pPr>
            <a:r>
              <a:rPr lang="en-IN" altLang="en-US"/>
              <a:t>Agricultural 	46.2%</a:t>
            </a:r>
          </a:p>
          <a:p>
            <a:pPr marL="0" indent="0">
              <a:buFont typeface="Arial" panose="020B0604020202020204" pitchFamily="34" charset="0"/>
              <a:buNone/>
            </a:pPr>
            <a:r>
              <a:rPr lang="en-IN" altLang="en-US"/>
              <a:t>Fallow		  8.6%</a:t>
            </a:r>
          </a:p>
          <a:p>
            <a:pPr marL="0" indent="0">
              <a:buFont typeface="Arial" panose="020B0604020202020204" pitchFamily="34" charset="0"/>
              <a:buNone/>
            </a:pPr>
            <a:r>
              <a:rPr lang="en-IN" altLang="en-US"/>
              <a:t>Built-up/Other	23.6%</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Total population = 137 cr</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1 sq km = 247.105 acre</a:t>
            </a:r>
          </a:p>
          <a:p>
            <a:pPr marL="0" indent="0">
              <a:buFont typeface="Arial" panose="020B0604020202020204" pitchFamily="34" charset="0"/>
              <a:buNone/>
            </a:pPr>
            <a:endParaRPr lang="en-US" altLang="en-US"/>
          </a:p>
        </p:txBody>
      </p:sp>
      <p:sp>
        <p:nvSpPr>
          <p:cNvPr id="50180" name="Title 3">
            <a:extLst>
              <a:ext uri="{FF2B5EF4-FFF2-40B4-BE49-F238E27FC236}">
                <a16:creationId xmlns:a16="http://schemas.microsoft.com/office/drawing/2014/main" id="{025F3E75-DD58-40AB-A0C4-B7C96252BE6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Requirement (for Self Sufficiency)			Availability</a:t>
            </a:r>
            <a:endParaRPr lang="en-US" altLang="en-US"/>
          </a:p>
        </p:txBody>
      </p:sp>
      <p:cxnSp>
        <p:nvCxnSpPr>
          <p:cNvPr id="3" name="Straight Connector 2">
            <a:extLst>
              <a:ext uri="{FF2B5EF4-FFF2-40B4-BE49-F238E27FC236}">
                <a16:creationId xmlns:a16="http://schemas.microsoft.com/office/drawing/2014/main" id="{6253E50C-1051-4119-9AA6-6772EAD67304}"/>
              </a:ext>
            </a:extLst>
          </p:cNvPr>
          <p:cNvCxnSpPr>
            <a:stCxn id="50180" idx="2"/>
          </p:cNvCxnSpPr>
          <p:nvPr/>
        </p:nvCxnSpPr>
        <p:spPr>
          <a:xfrm>
            <a:off x="6096000" y="457200"/>
            <a:ext cx="85725"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Placeholder 2">
            <a:extLst>
              <a:ext uri="{FF2B5EF4-FFF2-40B4-BE49-F238E27FC236}">
                <a16:creationId xmlns:a16="http://schemas.microsoft.com/office/drawing/2014/main" id="{58C927C1-E1FE-419D-880E-A1D2EEEDB88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t>India</a:t>
            </a:r>
          </a:p>
          <a:p>
            <a:pPr>
              <a:buFont typeface="Symbol" panose="05050102010706020507" pitchFamily="18" charset="2"/>
              <a:buNone/>
            </a:pPr>
            <a:r>
              <a:rPr lang="en-US" altLang="en-US"/>
              <a:t>	3,287,590 km²</a:t>
            </a:r>
          </a:p>
          <a:p>
            <a:pPr>
              <a:buFont typeface="Symbol" panose="05050102010706020507" pitchFamily="18" charset="2"/>
              <a:buNone/>
            </a:pPr>
            <a:r>
              <a:rPr lang="en-US" altLang="en-US"/>
              <a:t>	890 mm average rainfall</a:t>
            </a:r>
          </a:p>
          <a:p>
            <a:pPr>
              <a:buFont typeface="Symbol" panose="05050102010706020507" pitchFamily="18" charset="2"/>
              <a:buNone/>
            </a:pPr>
            <a:endParaRPr lang="en-US" altLang="en-US"/>
          </a:p>
          <a:p>
            <a:pPr>
              <a:buFont typeface="Symbol" panose="05050102010706020507" pitchFamily="18" charset="2"/>
              <a:buNone/>
            </a:pPr>
            <a:r>
              <a:rPr lang="en-US" altLang="en-US"/>
              <a:t>Total annual rainfall</a:t>
            </a:r>
          </a:p>
          <a:p>
            <a:pPr>
              <a:buFont typeface="Symbol" panose="05050102010706020507" pitchFamily="18" charset="2"/>
              <a:buNone/>
            </a:pPr>
            <a:r>
              <a:rPr lang="en-US" altLang="en-US"/>
              <a:t>	2,925 cubic km</a:t>
            </a:r>
          </a:p>
          <a:p>
            <a:pPr>
              <a:buFont typeface="Symbol" panose="05050102010706020507" pitchFamily="18" charset="2"/>
              <a:buNone/>
            </a:pPr>
            <a:endParaRPr lang="en-US" altLang="en-US"/>
          </a:p>
          <a:p>
            <a:pPr>
              <a:buFont typeface="Symbol" panose="05050102010706020507" pitchFamily="18" charset="2"/>
              <a:buNone/>
            </a:pPr>
            <a:r>
              <a:rPr lang="en-US" altLang="en-US"/>
              <a:t>Total annual human water use</a:t>
            </a:r>
          </a:p>
          <a:p>
            <a:pPr>
              <a:buFont typeface="Symbol" panose="05050102010706020507" pitchFamily="18" charset="2"/>
              <a:buNone/>
            </a:pPr>
            <a:r>
              <a:rPr lang="en-US" altLang="en-US"/>
              <a:t>	230 cubic km </a:t>
            </a:r>
            <a:r>
              <a:rPr lang="hi-IN" altLang="en-US">
                <a:ea typeface="Mangal" panose="00000400000000000000" pitchFamily="2"/>
              </a:rPr>
              <a:t>(</a:t>
            </a:r>
            <a:r>
              <a:rPr lang="en-GB" altLang="en-US"/>
              <a:t>urban + rural)</a:t>
            </a:r>
            <a:endParaRPr lang="en-US" altLang="en-US"/>
          </a:p>
          <a:p>
            <a:pPr>
              <a:buFont typeface="Symbol" panose="05050102010706020507" pitchFamily="18" charset="2"/>
              <a:buNone/>
            </a:pPr>
            <a:endParaRPr lang="en-US" altLang="en-US"/>
          </a:p>
        </p:txBody>
      </p:sp>
      <p:sp>
        <p:nvSpPr>
          <p:cNvPr id="2" name="Content Placeholder 1">
            <a:extLst>
              <a:ext uri="{FF2B5EF4-FFF2-40B4-BE49-F238E27FC236}">
                <a16:creationId xmlns:a16="http://schemas.microsoft.com/office/drawing/2014/main" id="{E1A006BE-113E-4D7F-8F1D-1A241139D6E6}"/>
              </a:ext>
            </a:extLst>
          </p:cNvPr>
          <p:cNvSpPr>
            <a:spLocks noGrp="1"/>
          </p:cNvSpPr>
          <p:nvPr>
            <p:ph sz="half" idx="2"/>
          </p:nvPr>
        </p:nvSpPr>
        <p:spPr>
          <a:xfrm>
            <a:off x="6210300" y="609600"/>
            <a:ext cx="5981700" cy="5943600"/>
          </a:xfrm>
        </p:spPr>
        <p:txBody>
          <a:bodyPr/>
          <a:lstStyle/>
          <a:p>
            <a:pPr marL="0" indent="0" eaLnBrk="1" hangingPunct="1">
              <a:buFont typeface="Arial" panose="020B0604020202020204" pitchFamily="34" charset="0"/>
              <a:buNone/>
              <a:defRPr/>
            </a:pPr>
            <a:r>
              <a:rPr lang="en-US" dirty="0">
                <a:solidFill>
                  <a:prstClr val="black"/>
                </a:solidFill>
                <a:latin typeface="Arial" charset="0"/>
                <a:cs typeface="Arial" charset="0"/>
              </a:rPr>
              <a:t>Water Storage</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Forest (tree roots) (max%)</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Glaciers (small%)</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Bauxite mountains (min%)</a:t>
            </a:r>
          </a:p>
          <a:p>
            <a:pPr marL="228600" lvl="1" indent="0" eaLnBrk="1" hangingPunct="1">
              <a:buFont typeface="Arial" panose="020B0604020202020204" pitchFamily="34" charset="0"/>
              <a:buNone/>
              <a:defRPr/>
            </a:pPr>
            <a:endParaRPr lang="en-US" sz="2200" dirty="0">
              <a:solidFill>
                <a:prstClr val="black"/>
              </a:solidFill>
              <a:latin typeface="Arial" charset="0"/>
              <a:cs typeface="Arial" charset="0"/>
            </a:endParaRP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Bogs, underground aquifers </a:t>
            </a:r>
            <a:r>
              <a:rPr lang="en-US" dirty="0">
                <a:solidFill>
                  <a:prstClr val="black"/>
                </a:solidFill>
                <a:latin typeface="Arial" charset="0"/>
                <a:cs typeface="Arial" charset="0"/>
              </a:rPr>
              <a:t>(433,000 cubic km)</a:t>
            </a:r>
            <a:endParaRPr lang="en-US" sz="2200" dirty="0">
              <a:solidFill>
                <a:prstClr val="black"/>
              </a:solidFill>
              <a:latin typeface="Arial" charset="0"/>
              <a:cs typeface="Arial" charset="0"/>
            </a:endParaRP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Lakes, ponds…</a:t>
            </a:r>
          </a:p>
          <a:p>
            <a:pPr marL="228600" lvl="1" indent="0" eaLnBrk="1" hangingPunct="1">
              <a:buFont typeface="Arial" panose="020B0604020202020204" pitchFamily="34" charset="0"/>
              <a:buNone/>
              <a:defRPr/>
            </a:pPr>
            <a:r>
              <a:rPr lang="en-US" sz="2200" dirty="0">
                <a:solidFill>
                  <a:prstClr val="black"/>
                </a:solidFill>
                <a:cs typeface="Arial" pitchFamily="34" charset="0"/>
              </a:rPr>
              <a:t>Forests</a:t>
            </a:r>
          </a:p>
          <a:p>
            <a:pPr marL="228600" lvl="1" indent="0" eaLnBrk="1" hangingPunct="1">
              <a:buFont typeface="Arial" panose="020B0604020202020204" pitchFamily="34" charset="0"/>
              <a:buNone/>
              <a:defRPr/>
            </a:pPr>
            <a:endParaRPr lang="en-US" sz="2200" dirty="0">
              <a:solidFill>
                <a:prstClr val="black"/>
              </a:solidFill>
              <a:cs typeface="Arial" pitchFamily="34" charset="0"/>
            </a:endParaRPr>
          </a:p>
          <a:p>
            <a:pPr marL="0" indent="0" eaLnBrk="1" hangingPunct="1">
              <a:buFont typeface="Arial" panose="020B0604020202020204" pitchFamily="34" charset="0"/>
              <a:buNone/>
              <a:defRPr/>
            </a:pPr>
            <a:r>
              <a:rPr lang="en-US" dirty="0">
                <a:solidFill>
                  <a:prstClr val="black"/>
                </a:solidFill>
                <a:cs typeface="Arial" pitchFamily="34" charset="0"/>
              </a:rPr>
              <a:t>Natural distribution of water</a:t>
            </a:r>
          </a:p>
          <a:p>
            <a:pPr lvl="1" indent="0" eaLnBrk="1" hangingPunct="1">
              <a:buFont typeface="Arial" panose="020B0604020202020204" pitchFamily="34" charset="0"/>
              <a:buNone/>
              <a:defRPr/>
            </a:pPr>
            <a:r>
              <a:rPr lang="en-US" sz="2200" dirty="0">
                <a:solidFill>
                  <a:prstClr val="black"/>
                </a:solidFill>
                <a:cs typeface="Arial" pitchFamily="34" charset="0"/>
              </a:rPr>
              <a:t>Rain</a:t>
            </a:r>
          </a:p>
          <a:p>
            <a:pPr lvl="1" indent="0" eaLnBrk="1" hangingPunct="1">
              <a:buFont typeface="Arial" panose="020B0604020202020204" pitchFamily="34" charset="0"/>
              <a:buNone/>
              <a:defRPr/>
            </a:pPr>
            <a:r>
              <a:rPr lang="en-US" sz="2200" dirty="0">
                <a:solidFill>
                  <a:prstClr val="black"/>
                </a:solidFill>
                <a:cs typeface="Arial" pitchFamily="34" charset="0"/>
              </a:rPr>
              <a:t>Rivers &amp; Streams overground (also distributes silt, fish…)</a:t>
            </a:r>
          </a:p>
          <a:p>
            <a:pPr lvl="1" indent="0" eaLnBrk="1" hangingPunct="1">
              <a:buFont typeface="Arial" panose="020B0604020202020204" pitchFamily="34" charset="0"/>
              <a:buNone/>
              <a:defRPr/>
            </a:pPr>
            <a:r>
              <a:rPr lang="en-US" sz="2200" dirty="0">
                <a:solidFill>
                  <a:prstClr val="black"/>
                </a:solidFill>
                <a:cs typeface="Arial" pitchFamily="34" charset="0"/>
              </a:rPr>
              <a:t>Rivers &amp; Streams underground</a:t>
            </a:r>
          </a:p>
          <a:p>
            <a:pPr marL="0" indent="0">
              <a:buFont typeface="Arial" panose="020B0604020202020204" pitchFamily="34" charset="0"/>
              <a:buNone/>
              <a:defRPr/>
            </a:pPr>
            <a:endParaRPr lang="en-IN" dirty="0"/>
          </a:p>
        </p:txBody>
      </p:sp>
      <p:sp>
        <p:nvSpPr>
          <p:cNvPr id="51204" name="Title 1">
            <a:extLst>
              <a:ext uri="{FF2B5EF4-FFF2-40B4-BE49-F238E27FC236}">
                <a16:creationId xmlns:a16="http://schemas.microsoft.com/office/drawing/2014/main" id="{361B441F-2465-4494-9D35-FE1A3A5B401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Abundance of Natural Fresh Water Availability</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Text Placeholder 2">
            <a:extLst>
              <a:ext uri="{FF2B5EF4-FFF2-40B4-BE49-F238E27FC236}">
                <a16:creationId xmlns:a16="http://schemas.microsoft.com/office/drawing/2014/main" id="{F785F075-C632-4826-979C-A7F759C7928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anose="05050102010706020507" pitchFamily="18" charset="2"/>
              <a:buNone/>
            </a:pPr>
            <a:r>
              <a:rPr lang="en-US" altLang="en-US">
                <a:cs typeface="Arial" panose="020B0604020202020204" pitchFamily="34" charset="0"/>
              </a:rPr>
              <a:t>India</a:t>
            </a:r>
          </a:p>
          <a:p>
            <a:pPr>
              <a:buFont typeface="Symbol" panose="05050102010706020507" pitchFamily="18" charset="2"/>
              <a:buNone/>
            </a:pPr>
            <a:r>
              <a:rPr lang="en-US" altLang="en-US">
                <a:cs typeface="Arial" panose="020B0604020202020204" pitchFamily="34" charset="0"/>
              </a:rPr>
              <a:t>	3,287,590 km²</a:t>
            </a:r>
          </a:p>
          <a:p>
            <a:pPr>
              <a:buFont typeface="Symbol" panose="05050102010706020507" pitchFamily="18" charset="2"/>
              <a:buNone/>
            </a:pPr>
            <a:r>
              <a:rPr lang="en-US" altLang="en-US">
                <a:cs typeface="Arial" panose="020B0604020202020204" pitchFamily="34" charset="0"/>
              </a:rPr>
              <a:t>	890 mm average rainfall </a:t>
            </a:r>
          </a:p>
          <a:p>
            <a:pPr>
              <a:buFont typeface="Symbol" panose="05050102010706020507" pitchFamily="18" charset="2"/>
              <a:buNone/>
            </a:pPr>
            <a:r>
              <a:rPr lang="en-IN" altLang="en-US">
                <a:solidFill>
                  <a:srgbClr val="FF0000"/>
                </a:solidFill>
                <a:cs typeface="Arial" panose="020B0604020202020204" pitchFamily="34" charset="0"/>
              </a:rPr>
              <a:t>	</a:t>
            </a:r>
            <a:r>
              <a:rPr lang="en-US" altLang="en-US">
                <a:solidFill>
                  <a:srgbClr val="FF0000"/>
                </a:solidFill>
                <a:cs typeface="Arial" panose="020B0604020202020204" pitchFamily="34" charset="0"/>
              </a:rPr>
              <a:t>(has become erratic)</a:t>
            </a: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Total annual rainfall</a:t>
            </a:r>
          </a:p>
          <a:p>
            <a:pPr>
              <a:buFont typeface="Symbol" panose="05050102010706020507" pitchFamily="18" charset="2"/>
              <a:buNone/>
            </a:pPr>
            <a:r>
              <a:rPr lang="en-US" altLang="en-US">
                <a:cs typeface="Arial" panose="020B0604020202020204" pitchFamily="34" charset="0"/>
              </a:rPr>
              <a:t>	2,925 cubic km </a:t>
            </a:r>
            <a:r>
              <a:rPr lang="en-US" altLang="en-US">
                <a:solidFill>
                  <a:srgbClr val="FF0000"/>
                </a:solidFill>
                <a:cs typeface="Arial" panose="020B0604020202020204" pitchFamily="34" charset="0"/>
              </a:rPr>
              <a:t>(59% in 2014)</a:t>
            </a:r>
          </a:p>
          <a:p>
            <a:pPr>
              <a:buFont typeface="Symbol" panose="05050102010706020507" pitchFamily="18" charset="2"/>
              <a:buNone/>
            </a:pPr>
            <a:endParaRPr lang="en-US" altLang="en-US">
              <a:cs typeface="Arial" panose="020B0604020202020204" pitchFamily="34" charset="0"/>
            </a:endParaRPr>
          </a:p>
          <a:p>
            <a:pPr>
              <a:buFont typeface="Symbol" panose="05050102010706020507" pitchFamily="18" charset="2"/>
              <a:buNone/>
            </a:pPr>
            <a:r>
              <a:rPr lang="en-US" altLang="en-US">
                <a:cs typeface="Arial" panose="020B0604020202020204" pitchFamily="34" charset="0"/>
              </a:rPr>
              <a:t>Total annual human water consumption</a:t>
            </a:r>
          </a:p>
          <a:p>
            <a:pPr>
              <a:buFont typeface="Symbol" panose="05050102010706020507" pitchFamily="18" charset="2"/>
              <a:buNone/>
            </a:pPr>
            <a:r>
              <a:rPr lang="en-US" altLang="en-US">
                <a:cs typeface="Arial" panose="020B0604020202020204" pitchFamily="34" charset="0"/>
              </a:rPr>
              <a:t>	230 cubic km </a:t>
            </a:r>
            <a:r>
              <a:rPr lang="hi-IN" altLang="en-US">
                <a:cs typeface="Arial" panose="020B0604020202020204" pitchFamily="34" charset="0"/>
              </a:rPr>
              <a:t>(</a:t>
            </a:r>
            <a:r>
              <a:rPr lang="en-GB" altLang="en-US">
                <a:cs typeface="Arial" panose="020B0604020202020204" pitchFamily="34" charset="0"/>
              </a:rPr>
              <a:t>urban + rural)</a:t>
            </a:r>
          </a:p>
          <a:p>
            <a:pPr lvl="1">
              <a:buFont typeface="Wingdings" panose="05000000000000000000" pitchFamily="2" charset="2"/>
              <a:buNone/>
            </a:pPr>
            <a:r>
              <a:rPr lang="en-GB" altLang="en-US" sz="2200">
                <a:solidFill>
                  <a:srgbClr val="FF0000"/>
                </a:solidFill>
                <a:cs typeface="Arial" panose="020B0604020202020204" pitchFamily="34" charset="0"/>
              </a:rPr>
              <a:t>(increasing indiscriminate use in urban areas, dumping of waste in rivers, ground..., chemical farming, heavy machinery, reduced bio-diversity...)</a:t>
            </a:r>
            <a:endParaRPr lang="en-US" altLang="en-US" sz="2200">
              <a:solidFill>
                <a:srgbClr val="FF0000"/>
              </a:solidFill>
              <a:cs typeface="Arial" panose="020B0604020202020204" pitchFamily="34" charset="0"/>
            </a:endParaRPr>
          </a:p>
          <a:p>
            <a:pPr>
              <a:buFont typeface="Symbol" panose="05050102010706020507" pitchFamily="18" charset="2"/>
              <a:buNone/>
            </a:pPr>
            <a:endParaRPr lang="en-US" altLang="en-US">
              <a:cs typeface="Arial" panose="020B0604020202020204" pitchFamily="34" charset="0"/>
            </a:endParaRPr>
          </a:p>
        </p:txBody>
      </p:sp>
      <p:sp>
        <p:nvSpPr>
          <p:cNvPr id="2" name="Content Placeholder 1">
            <a:extLst>
              <a:ext uri="{FF2B5EF4-FFF2-40B4-BE49-F238E27FC236}">
                <a16:creationId xmlns:a16="http://schemas.microsoft.com/office/drawing/2014/main" id="{A2FEE69F-1668-405D-9F3A-CB860837BD7D}"/>
              </a:ext>
            </a:extLst>
          </p:cNvPr>
          <p:cNvSpPr>
            <a:spLocks noGrp="1"/>
          </p:cNvSpPr>
          <p:nvPr>
            <p:ph sz="half" idx="2"/>
          </p:nvPr>
        </p:nvSpPr>
        <p:spPr>
          <a:xfrm>
            <a:off x="6210300" y="609600"/>
            <a:ext cx="5981700" cy="5943600"/>
          </a:xfrm>
        </p:spPr>
        <p:txBody>
          <a:bodyPr/>
          <a:lstStyle/>
          <a:p>
            <a:pPr marL="0" indent="0" eaLnBrk="1" hangingPunct="1">
              <a:buFont typeface="Arial" panose="020B0604020202020204" pitchFamily="34" charset="0"/>
              <a:buNone/>
              <a:defRPr/>
            </a:pPr>
            <a:r>
              <a:rPr lang="en-US" dirty="0">
                <a:solidFill>
                  <a:prstClr val="black"/>
                </a:solidFill>
                <a:latin typeface="Arial" charset="0"/>
                <a:cs typeface="Arial" charset="0"/>
              </a:rPr>
              <a:t>Water Storage</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Forests </a:t>
            </a:r>
            <a:r>
              <a:rPr lang="en-US" sz="2200" dirty="0">
                <a:solidFill>
                  <a:srgbClr val="FF0000"/>
                </a:solidFill>
                <a:latin typeface="Arial" charset="0"/>
                <a:cs typeface="Arial" charset="0"/>
              </a:rPr>
              <a:t>(deforestation)</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Glaciers </a:t>
            </a:r>
            <a:r>
              <a:rPr lang="en-US" sz="2200" dirty="0">
                <a:solidFill>
                  <a:srgbClr val="FF0000"/>
                </a:solidFill>
                <a:latin typeface="Arial" charset="0"/>
                <a:cs typeface="Arial" charset="0"/>
              </a:rPr>
              <a:t>(melting rapidly)</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Areas with bauxite </a:t>
            </a:r>
            <a:r>
              <a:rPr lang="en-US" sz="2200" dirty="0">
                <a:solidFill>
                  <a:srgbClr val="FF0000"/>
                </a:solidFill>
                <a:latin typeface="Arial" charset="0"/>
                <a:cs typeface="Arial" charset="0"/>
              </a:rPr>
              <a:t>(mining)</a:t>
            </a: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Bogs, underground aquifers </a:t>
            </a:r>
            <a:r>
              <a:rPr lang="en-US" dirty="0">
                <a:solidFill>
                  <a:prstClr val="black"/>
                </a:solidFill>
                <a:latin typeface="Arial" charset="0"/>
                <a:cs typeface="Arial" charset="0"/>
              </a:rPr>
              <a:t>(433,000 cubic km) </a:t>
            </a:r>
            <a:r>
              <a:rPr lang="en-US" dirty="0">
                <a:solidFill>
                  <a:srgbClr val="FF0000"/>
                </a:solidFill>
                <a:latin typeface="Arial" charset="0"/>
                <a:cs typeface="Arial" charset="0"/>
              </a:rPr>
              <a:t>(30% dry)</a:t>
            </a:r>
            <a:endParaRPr lang="en-US" sz="2200" dirty="0">
              <a:solidFill>
                <a:srgbClr val="FF0000"/>
              </a:solidFill>
              <a:latin typeface="Arial" charset="0"/>
              <a:cs typeface="Arial" charset="0"/>
            </a:endParaRPr>
          </a:p>
          <a:p>
            <a:pPr marL="228600" lvl="1" indent="0" eaLnBrk="1" hangingPunct="1">
              <a:buFont typeface="Arial" panose="020B0604020202020204" pitchFamily="34" charset="0"/>
              <a:buNone/>
              <a:defRPr/>
            </a:pPr>
            <a:r>
              <a:rPr lang="en-US" sz="2200" dirty="0">
                <a:solidFill>
                  <a:prstClr val="black"/>
                </a:solidFill>
                <a:latin typeface="Arial" charset="0"/>
                <a:cs typeface="Arial" charset="0"/>
              </a:rPr>
              <a:t>Lakes, ponds… </a:t>
            </a:r>
            <a:r>
              <a:rPr lang="en-US" sz="2200" dirty="0">
                <a:solidFill>
                  <a:srgbClr val="FF0000"/>
                </a:solidFill>
                <a:latin typeface="Arial" charset="0"/>
                <a:cs typeface="Arial" charset="0"/>
              </a:rPr>
              <a:t>(filled up with soil, waste…)</a:t>
            </a:r>
          </a:p>
          <a:p>
            <a:pPr marL="0" indent="0" eaLnBrk="1" hangingPunct="1">
              <a:buFont typeface="Arial" panose="020B0604020202020204" pitchFamily="34" charset="0"/>
              <a:buNone/>
              <a:defRPr/>
            </a:pPr>
            <a:endParaRPr lang="en-US" sz="1100" dirty="0">
              <a:solidFill>
                <a:prstClr val="black"/>
              </a:solidFill>
              <a:cs typeface="Arial" pitchFamily="34" charset="0"/>
            </a:endParaRPr>
          </a:p>
          <a:p>
            <a:pPr marL="0" indent="0" eaLnBrk="1" hangingPunct="1">
              <a:buFont typeface="Arial" panose="020B0604020202020204" pitchFamily="34" charset="0"/>
              <a:buNone/>
              <a:defRPr/>
            </a:pPr>
            <a:r>
              <a:rPr lang="en-US" dirty="0">
                <a:solidFill>
                  <a:prstClr val="black"/>
                </a:solidFill>
                <a:cs typeface="Arial" pitchFamily="34" charset="0"/>
              </a:rPr>
              <a:t>Natural distribution of water</a:t>
            </a:r>
          </a:p>
          <a:p>
            <a:pPr lvl="1" indent="0" eaLnBrk="1" hangingPunct="1">
              <a:buFont typeface="Arial" panose="020B0604020202020204" pitchFamily="34" charset="0"/>
              <a:buNone/>
              <a:defRPr/>
            </a:pPr>
            <a:r>
              <a:rPr lang="en-US" sz="2200" dirty="0">
                <a:solidFill>
                  <a:prstClr val="black"/>
                </a:solidFill>
                <a:cs typeface="Arial" pitchFamily="34" charset="0"/>
              </a:rPr>
              <a:t>Rain </a:t>
            </a:r>
            <a:r>
              <a:rPr lang="en-US" sz="2200" dirty="0">
                <a:solidFill>
                  <a:srgbClr val="FF0000"/>
                </a:solidFill>
                <a:cs typeface="Arial" pitchFamily="34" charset="0"/>
              </a:rPr>
              <a:t>(disturbed)</a:t>
            </a:r>
          </a:p>
          <a:p>
            <a:pPr lvl="1" indent="0" eaLnBrk="1" hangingPunct="1">
              <a:buFont typeface="Arial" panose="020B0604020202020204" pitchFamily="34" charset="0"/>
              <a:buNone/>
              <a:defRPr/>
            </a:pPr>
            <a:r>
              <a:rPr lang="en-US" sz="2200" dirty="0">
                <a:solidFill>
                  <a:prstClr val="black"/>
                </a:solidFill>
                <a:cs typeface="Arial" pitchFamily="34" charset="0"/>
              </a:rPr>
              <a:t>Rivers </a:t>
            </a:r>
            <a:r>
              <a:rPr lang="en-US" sz="2200" dirty="0">
                <a:solidFill>
                  <a:srgbClr val="FF0000"/>
                </a:solidFill>
                <a:cs typeface="Arial" pitchFamily="34" charset="0"/>
              </a:rPr>
              <a:t>(both over &amp; under ground disturbed)</a:t>
            </a:r>
          </a:p>
          <a:p>
            <a:pPr lvl="1" indent="0" eaLnBrk="1" hangingPunct="1">
              <a:buFont typeface="Arial" panose="020B0604020202020204" pitchFamily="34" charset="0"/>
              <a:buNone/>
              <a:defRPr/>
            </a:pPr>
            <a:endParaRPr lang="en-US" sz="2200" dirty="0">
              <a:solidFill>
                <a:prstClr val="black"/>
              </a:solidFill>
              <a:cs typeface="Arial" pitchFamily="34" charset="0"/>
            </a:endParaRPr>
          </a:p>
          <a:p>
            <a:pPr marL="0" indent="0" eaLnBrk="1" hangingPunct="1">
              <a:buFont typeface="Arial" panose="020B0604020202020204" pitchFamily="34" charset="0"/>
              <a:buNone/>
              <a:defRPr/>
            </a:pPr>
            <a:r>
              <a:rPr lang="en-US" dirty="0">
                <a:solidFill>
                  <a:srgbClr val="FF0000"/>
                </a:solidFill>
                <a:cs typeface="Arial" pitchFamily="34" charset="0"/>
              </a:rPr>
              <a:t>Unnatural storage &amp; distribution of water</a:t>
            </a:r>
          </a:p>
          <a:p>
            <a:pPr lvl="1" indent="0" eaLnBrk="1" hangingPunct="1">
              <a:buFont typeface="Arial" panose="020B0604020202020204" pitchFamily="34" charset="0"/>
              <a:buNone/>
              <a:defRPr/>
            </a:pPr>
            <a:r>
              <a:rPr lang="en-US" sz="2200" dirty="0">
                <a:solidFill>
                  <a:srgbClr val="FF0000"/>
                </a:solidFill>
                <a:cs typeface="Arial" pitchFamily="34" charset="0"/>
              </a:rPr>
              <a:t>Dams</a:t>
            </a:r>
          </a:p>
          <a:p>
            <a:pPr lvl="1" indent="0" eaLnBrk="1" hangingPunct="1">
              <a:buFont typeface="Arial" panose="020B0604020202020204" pitchFamily="34" charset="0"/>
              <a:buNone/>
              <a:defRPr/>
            </a:pPr>
            <a:r>
              <a:rPr lang="en-US" sz="2200" dirty="0">
                <a:solidFill>
                  <a:srgbClr val="FF0000"/>
                </a:solidFill>
                <a:cs typeface="Arial" pitchFamily="34" charset="0"/>
              </a:rPr>
              <a:t>Canals</a:t>
            </a:r>
          </a:p>
          <a:p>
            <a:pPr marL="0" indent="0">
              <a:buFont typeface="Arial" panose="020B0604020202020204" pitchFamily="34" charset="0"/>
              <a:buNone/>
              <a:defRPr/>
            </a:pPr>
            <a:endParaRPr lang="en-IN" dirty="0"/>
          </a:p>
        </p:txBody>
      </p:sp>
      <p:sp>
        <p:nvSpPr>
          <p:cNvPr id="52228" name="Title 1">
            <a:extLst>
              <a:ext uri="{FF2B5EF4-FFF2-40B4-BE49-F238E27FC236}">
                <a16:creationId xmlns:a16="http://schemas.microsoft.com/office/drawing/2014/main" id="{DAC4DCDB-8C19-4166-B564-CDA4E4CD33B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Water Status – Mismanagement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F6DA1EF-0DA7-4A40-A4AE-1D86C9B73F2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Prosperity of Human Being</a:t>
            </a:r>
            <a:endParaRPr lang="en-US" altLang="en-US" i="1"/>
          </a:p>
        </p:txBody>
      </p:sp>
      <p:sp>
        <p:nvSpPr>
          <p:cNvPr id="53251" name="Rectangle 3">
            <a:extLst>
              <a:ext uri="{FF2B5EF4-FFF2-40B4-BE49-F238E27FC236}">
                <a16:creationId xmlns:a16="http://schemas.microsoft.com/office/drawing/2014/main" id="{28D8129A-9CD9-46E4-8DC9-952AF95A803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b="1"/>
              <a:t>Prosperity = Feeling of </a:t>
            </a:r>
            <a:r>
              <a:rPr lang="en-GB" altLang="en-US" b="1" u="sng"/>
              <a:t>having more </a:t>
            </a:r>
            <a:r>
              <a:rPr lang="en-GB" altLang="en-US" b="1"/>
              <a:t>than </a:t>
            </a:r>
            <a:r>
              <a:rPr lang="en-GB" altLang="en-US" b="1" u="sng"/>
              <a:t>required physical facility</a:t>
            </a:r>
          </a:p>
          <a:p>
            <a:pPr>
              <a:buFont typeface="Symbol" pitchFamily="18" charset="2"/>
              <a:buNone/>
            </a:pPr>
            <a:r>
              <a:rPr lang="en-GB" altLang="en-US"/>
              <a:t>					2			1</a:t>
            </a:r>
          </a:p>
          <a:p>
            <a:pPr marL="685800" lvl="1" indent="-457200">
              <a:buFont typeface="Calibri" panose="020F0502020204030204" pitchFamily="34" charset="0"/>
              <a:buAutoNum type="arabicPeriod"/>
            </a:pPr>
            <a:r>
              <a:rPr altLang="en-US" sz="2200"/>
              <a:t>Identification of required physical facility (including the required quantity)</a:t>
            </a:r>
            <a:r>
              <a:rPr lang="en-GB" altLang="en-US" sz="2200"/>
              <a:t> 			– </a:t>
            </a:r>
            <a:r>
              <a:rPr lang="en-GB" altLang="en-US" sz="2200" b="1"/>
              <a:t>with right understanding</a:t>
            </a:r>
          </a:p>
          <a:p>
            <a:pPr marL="685800" lvl="1" indent="-457200">
              <a:buFont typeface="Calibri" panose="020F0502020204030204" pitchFamily="34" charset="0"/>
              <a:buAutoNum type="arabicPeriod"/>
            </a:pPr>
            <a:endParaRPr lang="en-GB" altLang="en-US" sz="2200"/>
          </a:p>
          <a:p>
            <a:pPr marL="685800" lvl="1" indent="-457200">
              <a:buFont typeface="Calibri" panose="020F0502020204030204" pitchFamily="34" charset="0"/>
              <a:buAutoNum type="arabicPeriod"/>
            </a:pPr>
            <a:r>
              <a:rPr lang="en-GB" altLang="en-US" sz="2200"/>
              <a:t>Ensuring availability/ production of more than required physical facility 				– </a:t>
            </a:r>
            <a:r>
              <a:rPr lang="en-GB" altLang="en-US" sz="2200" b="1"/>
              <a:t>with right skills</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A prosperous person thinks of right utilisation, nurturing the other</a:t>
            </a:r>
          </a:p>
          <a:p>
            <a:pPr>
              <a:buFont typeface="Symbol" pitchFamily="18" charset="2"/>
              <a:buNone/>
            </a:pPr>
            <a:r>
              <a:rPr lang="fr-FR" altLang="en-US">
                <a:solidFill>
                  <a:srgbClr val="FF0000"/>
                </a:solidFill>
              </a:rPr>
              <a:t>“  deprived           “        “        “  accumulation,  exploiting  “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BBF57F23-555E-4F2C-BB22-80603D1CC6D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54275" name="Text Placeholder 2">
            <a:extLst>
              <a:ext uri="{FF2B5EF4-FFF2-40B4-BE49-F238E27FC236}">
                <a16:creationId xmlns:a16="http://schemas.microsoft.com/office/drawing/2014/main" id="{98CBCB64-F5A4-463E-B0B6-A8D8DC02BD6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54276" name="Group 37">
            <a:extLst>
              <a:ext uri="{FF2B5EF4-FFF2-40B4-BE49-F238E27FC236}">
                <a16:creationId xmlns:a16="http://schemas.microsoft.com/office/drawing/2014/main" id="{7D5369AD-BD10-4F0F-A7B2-76E81082FF52}"/>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7360E840-DCD7-490F-B7C7-F1D250BB66D8}"/>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D7370705-48D3-4383-8F97-0CBE249191C6}"/>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3E8B1046-1014-4475-AC29-2E17086154F9}"/>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3363AF55-783D-4995-91B1-71A643D7025B}"/>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CD30056A-77AD-4DC5-91E1-055169FC9AF6}"/>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DF495C-83AC-472E-B9D1-C76053A95ECB}"/>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77404FF-BA1C-4263-B355-6E5B01FF8018}"/>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4277" name="Group 29">
            <a:extLst>
              <a:ext uri="{FF2B5EF4-FFF2-40B4-BE49-F238E27FC236}">
                <a16:creationId xmlns:a16="http://schemas.microsoft.com/office/drawing/2014/main" id="{CB1B206D-D70A-40B5-B203-00C567EC8B48}"/>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0D73DE45-090F-472A-9D12-6A4509F2AFDF}"/>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4295" name="TextBox 17">
              <a:extLst>
                <a:ext uri="{FF2B5EF4-FFF2-40B4-BE49-F238E27FC236}">
                  <a16:creationId xmlns:a16="http://schemas.microsoft.com/office/drawing/2014/main" id="{CAA585BC-8ED5-4173-932E-7BE1D07BCE00}"/>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54296" name="TextBox 18">
              <a:extLst>
                <a:ext uri="{FF2B5EF4-FFF2-40B4-BE49-F238E27FC236}">
                  <a16:creationId xmlns:a16="http://schemas.microsoft.com/office/drawing/2014/main" id="{EC9EBAED-BA30-4EE2-9185-325899440A69}"/>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54278" name="Group 31">
            <a:extLst>
              <a:ext uri="{FF2B5EF4-FFF2-40B4-BE49-F238E27FC236}">
                <a16:creationId xmlns:a16="http://schemas.microsoft.com/office/drawing/2014/main" id="{C807655F-13C3-4FB2-B39B-D8290A76A494}"/>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17D95D17-E032-4DCD-81D6-B29D1D14615E}"/>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4292" name="TextBox 19">
              <a:extLst>
                <a:ext uri="{FF2B5EF4-FFF2-40B4-BE49-F238E27FC236}">
                  <a16:creationId xmlns:a16="http://schemas.microsoft.com/office/drawing/2014/main" id="{DCBB6397-6B37-4F63-B591-95EE22AF859F}"/>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54293" name="TextBox 20">
              <a:extLst>
                <a:ext uri="{FF2B5EF4-FFF2-40B4-BE49-F238E27FC236}">
                  <a16:creationId xmlns:a16="http://schemas.microsoft.com/office/drawing/2014/main" id="{89997361-4DB3-4B58-861E-E78E45D4C122}"/>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54279" name="Group 33">
            <a:extLst>
              <a:ext uri="{FF2B5EF4-FFF2-40B4-BE49-F238E27FC236}">
                <a16:creationId xmlns:a16="http://schemas.microsoft.com/office/drawing/2014/main" id="{D9C9AC59-0409-4A0F-ABD1-02066C4B7917}"/>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17B1164E-D0AC-4C86-9DC7-29350EC1CC55}"/>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4289" name="TextBox 21">
              <a:extLst>
                <a:ext uri="{FF2B5EF4-FFF2-40B4-BE49-F238E27FC236}">
                  <a16:creationId xmlns:a16="http://schemas.microsoft.com/office/drawing/2014/main" id="{E8B0AD84-B5E0-436F-9826-90E7334F0E8A}"/>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54290" name="TextBox 22">
              <a:extLst>
                <a:ext uri="{FF2B5EF4-FFF2-40B4-BE49-F238E27FC236}">
                  <a16:creationId xmlns:a16="http://schemas.microsoft.com/office/drawing/2014/main" id="{E50DBD8C-C2EF-42FF-A63D-39EA4A5F1A38}"/>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5" name="Oval 4">
            <a:extLst>
              <a:ext uri="{FF2B5EF4-FFF2-40B4-BE49-F238E27FC236}">
                <a16:creationId xmlns:a16="http://schemas.microsoft.com/office/drawing/2014/main" id="{D0C99D41-B277-4C8B-B660-B5E63B7D03C5}"/>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8" name="Oval 4">
            <a:extLst>
              <a:ext uri="{FF2B5EF4-FFF2-40B4-BE49-F238E27FC236}">
                <a16:creationId xmlns:a16="http://schemas.microsoft.com/office/drawing/2014/main" id="{A64A3EE8-1CE0-4944-8097-2CC0741D3F1C}"/>
              </a:ext>
            </a:extLst>
          </p:cNvPr>
          <p:cNvSpPr/>
          <p:nvPr/>
        </p:nvSpPr>
        <p:spPr>
          <a:xfrm>
            <a:off x="14478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1" name="Rectangle 40">
            <a:extLst>
              <a:ext uri="{FF2B5EF4-FFF2-40B4-BE49-F238E27FC236}">
                <a16:creationId xmlns:a16="http://schemas.microsoft.com/office/drawing/2014/main" id="{26DC7EDA-8271-435B-8ABC-755056AF8F9D}"/>
              </a:ext>
            </a:extLst>
          </p:cNvPr>
          <p:cNvSpPr/>
          <p:nvPr/>
        </p:nvSpPr>
        <p:spPr>
          <a:xfrm>
            <a:off x="6019800" y="3429000"/>
            <a:ext cx="6096000" cy="1108075"/>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4a. Justice – Recognition of Human-Human Relationship, its Fulfillment &amp; Evaluation leading to Mutual Happiness</a:t>
            </a:r>
          </a:p>
        </p:txBody>
      </p:sp>
      <p:sp>
        <p:nvSpPr>
          <p:cNvPr id="54283" name="Rectangle 31">
            <a:extLst>
              <a:ext uri="{FF2B5EF4-FFF2-40B4-BE49-F238E27FC236}">
                <a16:creationId xmlns:a16="http://schemas.microsoft.com/office/drawing/2014/main" id="{DC268E71-4EB8-4826-A48C-CE200F5A7518}"/>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54284" name="Group 34">
            <a:extLst>
              <a:ext uri="{FF2B5EF4-FFF2-40B4-BE49-F238E27FC236}">
                <a16:creationId xmlns:a16="http://schemas.microsoft.com/office/drawing/2014/main" id="{0176077F-AB98-4D6C-BE07-D81FFD8F32B9}"/>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631BE8FB-C026-4DAF-9A70-26840BCA3C14}"/>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4286" name="TextBox 23">
              <a:extLst>
                <a:ext uri="{FF2B5EF4-FFF2-40B4-BE49-F238E27FC236}">
                  <a16:creationId xmlns:a16="http://schemas.microsoft.com/office/drawing/2014/main" id="{4226BEC6-247D-49F8-8459-8F5CDFE94CC7}"/>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54287" name="TextBox 24">
              <a:extLst>
                <a:ext uri="{FF2B5EF4-FFF2-40B4-BE49-F238E27FC236}">
                  <a16:creationId xmlns:a16="http://schemas.microsoft.com/office/drawing/2014/main" id="{4DCED6A8-4C8A-46D8-9EC0-3A3C90925EDA}"/>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AD517F3-13B3-41D7-BCCD-334099DB9CF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Family – Justice, From Family to World Family (Undivided Society)</a:t>
            </a:r>
            <a:endParaRPr lang="en-GB" altLang="en-US"/>
          </a:p>
        </p:txBody>
      </p:sp>
      <p:sp>
        <p:nvSpPr>
          <p:cNvPr id="1028" name="Text Placeholder 2">
            <a:extLst>
              <a:ext uri="{FF2B5EF4-FFF2-40B4-BE49-F238E27FC236}">
                <a16:creationId xmlns:a16="http://schemas.microsoft.com/office/drawing/2014/main" id="{DABACAA8-2FB7-493E-93E1-E47A4BB2C01F}"/>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Calibri" pitchFamily="34" charset="0"/>
              <a:buAutoNum type="arabicPeriod"/>
              <a:defRPr/>
            </a:pPr>
            <a:r>
              <a:rPr lang="en-GB">
                <a:latin typeface="Arial" charset="0"/>
                <a:cs typeface="Arial" charset="0"/>
              </a:rPr>
              <a:t>Relationship is – between one self (I</a:t>
            </a:r>
            <a:r>
              <a:rPr lang="en-GB" baseline="-25000">
                <a:latin typeface="Arial" charset="0"/>
                <a:cs typeface="Arial" charset="0"/>
              </a:rPr>
              <a:t>1</a:t>
            </a:r>
            <a:r>
              <a:rPr lang="en-GB">
                <a:latin typeface="Arial" charset="0"/>
                <a:cs typeface="Arial" charset="0"/>
              </a:rPr>
              <a:t>) and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There are feelings in relationship – in one self (I</a:t>
            </a:r>
            <a:r>
              <a:rPr lang="en-GB" baseline="-25000">
                <a:latin typeface="Arial" charset="0"/>
                <a:cs typeface="Arial" charset="0"/>
              </a:rPr>
              <a:t>1</a:t>
            </a:r>
            <a:r>
              <a:rPr lang="en-GB">
                <a:latin typeface="Arial" charset="0"/>
                <a:cs typeface="Arial" charset="0"/>
              </a:rPr>
              <a:t>) for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These feelings can be recognized – they are definite (9 Feelings)</a:t>
            </a:r>
          </a:p>
          <a:p>
            <a:pPr marL="457200" indent="-457200">
              <a:buFont typeface="Calibri" pitchFamily="34" charset="0"/>
              <a:buAutoNum type="arabicPeriod"/>
              <a:defRPr/>
            </a:pPr>
            <a:r>
              <a:rPr lang="en-GB">
                <a:latin typeface="Arial" charset="0"/>
                <a:cs typeface="Arial" charset="0"/>
              </a:rPr>
              <a:t>Their fulfilment, evaluation leads to mutual happiness</a:t>
            </a:r>
          </a:p>
          <a:p>
            <a:pPr marL="457200" indent="-457200">
              <a:buFont typeface="Symbol" pitchFamily="18" charset="2"/>
              <a:buNone/>
              <a:defRPr/>
            </a:pPr>
            <a:endParaRPr sz="900">
              <a:latin typeface="Arial" charset="0"/>
              <a:cs typeface="Arial" charset="0"/>
            </a:endParaRPr>
          </a:p>
          <a:p>
            <a:pPr marL="457200" indent="-457200">
              <a:buFont typeface="Symbol" pitchFamily="18" charset="2"/>
              <a:buNone/>
              <a:defRPr/>
            </a:pPr>
            <a:r>
              <a:rPr>
                <a:latin typeface="Arial" charset="0"/>
                <a:cs typeface="Arial" charset="0"/>
              </a:rPr>
              <a:t>Feelings in relationship:</a:t>
            </a: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Justice = Recognition, Fulfillment &amp; Evaluation of </a:t>
            </a:r>
          </a:p>
          <a:p>
            <a:pPr marL="457200" indent="-457200">
              <a:buFont typeface="Symbol" pitchFamily="18" charset="2"/>
              <a:buNone/>
              <a:defRPr/>
            </a:pPr>
            <a:r>
              <a:rPr>
                <a:latin typeface="Arial" charset="0"/>
                <a:cs typeface="Arial" charset="0"/>
              </a:rPr>
              <a:t>	Human-Human Relationship, leading to Mutual Happiness</a:t>
            </a:r>
          </a:p>
          <a:p>
            <a:pPr marL="457200" indent="-457200">
              <a:buFont typeface="Symbol" pitchFamily="18" charset="2"/>
              <a:buNone/>
              <a:defRPr/>
            </a:pPr>
            <a:endParaRPr sz="900"/>
          </a:p>
          <a:p>
            <a:pPr marL="457200" indent="-457200">
              <a:buFont typeface="Symbol" pitchFamily="18" charset="2"/>
              <a:buNone/>
              <a:defRPr/>
            </a:pPr>
            <a:r>
              <a:t>Justice </a:t>
            </a:r>
            <a:r>
              <a:rPr>
                <a:sym typeface="Wingdings" pitchFamily="2" charset="2"/>
              </a:rPr>
              <a:t></a:t>
            </a:r>
            <a:r>
              <a:t> from Family to World Family </a:t>
            </a:r>
          </a:p>
          <a:p>
            <a:pPr marL="457200" indent="-457200">
              <a:buFont typeface="Symbol" pitchFamily="18" charset="2"/>
              <a:buNone/>
              <a:defRPr/>
            </a:pPr>
            <a:r>
              <a:rPr>
                <a:sym typeface="Wingdings" pitchFamily="2" charset="2"/>
              </a:rPr>
              <a:t>		 </a:t>
            </a:r>
            <a:r>
              <a:t>Undivided Society </a:t>
            </a:r>
            <a:r>
              <a:rPr sz="2800">
                <a:solidFill>
                  <a:srgbClr val="1E00AA"/>
                </a:solidFill>
                <a:latin typeface="Kruti Dev 010" pitchFamily="2" charset="0"/>
              </a:rPr>
              <a:t>¼v[</a:t>
            </a:r>
            <a:r>
              <a:rPr sz="2800" err="1">
                <a:solidFill>
                  <a:srgbClr val="1E00AA"/>
                </a:solidFill>
                <a:latin typeface="Kruti Dev 010" pitchFamily="2" charset="0"/>
              </a:rPr>
              <a:t>k.M</a:t>
            </a:r>
            <a:r>
              <a:rPr sz="2800">
                <a:solidFill>
                  <a:srgbClr val="1E00AA"/>
                </a:solidFill>
                <a:latin typeface="Kruti Dev 010" pitchFamily="2" charset="0"/>
              </a:rPr>
              <a:t> lekt½</a:t>
            </a:r>
            <a:endParaRPr lang="en-GB">
              <a:latin typeface="Arial" charset="0"/>
              <a:cs typeface="Arial" charset="0"/>
              <a:hlinkClick r:id="rId2" action="ppaction://hlinkpres?slideindex=1&amp;slidetitle="/>
            </a:endParaRPr>
          </a:p>
        </p:txBody>
      </p:sp>
      <p:grpSp>
        <p:nvGrpSpPr>
          <p:cNvPr id="56324" name="Group 6">
            <a:extLst>
              <a:ext uri="{FF2B5EF4-FFF2-40B4-BE49-F238E27FC236}">
                <a16:creationId xmlns:a16="http://schemas.microsoft.com/office/drawing/2014/main" id="{752DAFC7-4771-4052-8569-A9E81A6851DB}"/>
              </a:ext>
            </a:extLst>
          </p:cNvPr>
          <p:cNvGrpSpPr>
            <a:grpSpLocks/>
          </p:cNvGrpSpPr>
          <p:nvPr/>
        </p:nvGrpSpPr>
        <p:grpSpPr bwMode="auto">
          <a:xfrm>
            <a:off x="512763" y="2667000"/>
            <a:ext cx="7210425" cy="2138363"/>
            <a:chOff x="381000" y="3195232"/>
            <a:chExt cx="7210647" cy="2138768"/>
          </a:xfrm>
        </p:grpSpPr>
        <p:sp>
          <p:nvSpPr>
            <p:cNvPr id="56326" name="Content Placeholder 4">
              <a:extLst>
                <a:ext uri="{FF2B5EF4-FFF2-40B4-BE49-F238E27FC236}">
                  <a16:creationId xmlns:a16="http://schemas.microsoft.com/office/drawing/2014/main" id="{8A4D6DCA-4BF3-4F00-95DB-25F8A2DB10DD}"/>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56327" name="Content Placeholder 5">
              <a:extLst>
                <a:ext uri="{FF2B5EF4-FFF2-40B4-BE49-F238E27FC236}">
                  <a16:creationId xmlns:a16="http://schemas.microsoft.com/office/drawing/2014/main" id="{73BC588A-092E-4C44-A662-3E560A255375}"/>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56325" name="Picture 7">
            <a:extLst>
              <a:ext uri="{FF2B5EF4-FFF2-40B4-BE49-F238E27FC236}">
                <a16:creationId xmlns:a16="http://schemas.microsoft.com/office/drawing/2014/main" id="{9CDAB501-DF22-4F35-B286-95472D3EC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2073275"/>
            <a:ext cx="3741738"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34">
            <a:extLst>
              <a:ext uri="{FF2B5EF4-FFF2-40B4-BE49-F238E27FC236}">
                <a16:creationId xmlns:a16="http://schemas.microsoft.com/office/drawing/2014/main" id="{50DF9FC9-157D-44D0-A962-4C289E193A48}"/>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71526475-CBEA-4C01-A6C7-782A7E524571}"/>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7374" name="TextBox 23">
              <a:extLst>
                <a:ext uri="{FF2B5EF4-FFF2-40B4-BE49-F238E27FC236}">
                  <a16:creationId xmlns:a16="http://schemas.microsoft.com/office/drawing/2014/main" id="{C4D651DF-616A-47B8-B1F2-91C30181CD89}"/>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57375" name="TextBox 24">
              <a:extLst>
                <a:ext uri="{FF2B5EF4-FFF2-40B4-BE49-F238E27FC236}">
                  <a16:creationId xmlns:a16="http://schemas.microsoft.com/office/drawing/2014/main" id="{C90295A1-5903-41D7-B41A-6EDA4670FB9D}"/>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57347" name="Title 1">
            <a:extLst>
              <a:ext uri="{FF2B5EF4-FFF2-40B4-BE49-F238E27FC236}">
                <a16:creationId xmlns:a16="http://schemas.microsoft.com/office/drawing/2014/main" id="{031F0FB2-95EB-4A6C-8D44-FAACCEFF18D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57348" name="Text Placeholder 2">
            <a:extLst>
              <a:ext uri="{FF2B5EF4-FFF2-40B4-BE49-F238E27FC236}">
                <a16:creationId xmlns:a16="http://schemas.microsoft.com/office/drawing/2014/main" id="{D2147498-194C-4530-9730-448BDC05C7B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57349" name="Group 37">
            <a:extLst>
              <a:ext uri="{FF2B5EF4-FFF2-40B4-BE49-F238E27FC236}">
                <a16:creationId xmlns:a16="http://schemas.microsoft.com/office/drawing/2014/main" id="{63AC5E7B-D356-4662-9985-072C451F46A1}"/>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6253E8AE-CC72-4403-9767-616CDC8232FF}"/>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9DA1F3B3-DC4C-4B9A-B7B0-1E5548E99683}"/>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6D9398B9-5B05-4086-A801-6AEC66E871F7}"/>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9517F672-9FD9-4359-A85B-3EB9EABCE76B}"/>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4DC95A19-B824-4C1C-9608-5AB306C43D7C}"/>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189F375-D5B3-47CA-B942-0008ECAFC21F}"/>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3BD6793-7B5A-4D73-8906-14206D4E9E8F}"/>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350" name="Group 29">
            <a:extLst>
              <a:ext uri="{FF2B5EF4-FFF2-40B4-BE49-F238E27FC236}">
                <a16:creationId xmlns:a16="http://schemas.microsoft.com/office/drawing/2014/main" id="{FD08E103-063B-4B3A-9AB1-FC78B263BFB1}"/>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C9214445-01A5-4334-8793-C5B20AA165F9}"/>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7364" name="TextBox 17">
              <a:extLst>
                <a:ext uri="{FF2B5EF4-FFF2-40B4-BE49-F238E27FC236}">
                  <a16:creationId xmlns:a16="http://schemas.microsoft.com/office/drawing/2014/main" id="{FAB66490-2CD6-45D4-B5B1-C054E673D0F2}"/>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57365" name="TextBox 18">
              <a:extLst>
                <a:ext uri="{FF2B5EF4-FFF2-40B4-BE49-F238E27FC236}">
                  <a16:creationId xmlns:a16="http://schemas.microsoft.com/office/drawing/2014/main" id="{A1AEF80A-8375-48FD-9EB3-C325A47D3F08}"/>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57351" name="Group 31">
            <a:extLst>
              <a:ext uri="{FF2B5EF4-FFF2-40B4-BE49-F238E27FC236}">
                <a16:creationId xmlns:a16="http://schemas.microsoft.com/office/drawing/2014/main" id="{0D1E66E8-2671-4E8E-AEBC-E791A4E65335}"/>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5F48D63D-DE99-472D-837F-C27757339E2B}"/>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7361" name="TextBox 19">
              <a:extLst>
                <a:ext uri="{FF2B5EF4-FFF2-40B4-BE49-F238E27FC236}">
                  <a16:creationId xmlns:a16="http://schemas.microsoft.com/office/drawing/2014/main" id="{7B91B80B-D3F4-4920-9C16-7F59023FBE0F}"/>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57362" name="TextBox 20">
              <a:extLst>
                <a:ext uri="{FF2B5EF4-FFF2-40B4-BE49-F238E27FC236}">
                  <a16:creationId xmlns:a16="http://schemas.microsoft.com/office/drawing/2014/main" id="{C0448F22-F078-46AA-B39B-BB2CA38C4D9D}"/>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57352" name="Group 33">
            <a:extLst>
              <a:ext uri="{FF2B5EF4-FFF2-40B4-BE49-F238E27FC236}">
                <a16:creationId xmlns:a16="http://schemas.microsoft.com/office/drawing/2014/main" id="{6DB43309-E6BC-4C3F-92F1-E1289883A45C}"/>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9C948B2D-1425-4513-985B-EBF75ED6DF7C}"/>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7358" name="TextBox 21">
              <a:extLst>
                <a:ext uri="{FF2B5EF4-FFF2-40B4-BE49-F238E27FC236}">
                  <a16:creationId xmlns:a16="http://schemas.microsoft.com/office/drawing/2014/main" id="{61CFB90A-4349-4D99-8259-F58E9ABC0A35}"/>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57359" name="TextBox 22">
              <a:extLst>
                <a:ext uri="{FF2B5EF4-FFF2-40B4-BE49-F238E27FC236}">
                  <a16:creationId xmlns:a16="http://schemas.microsoft.com/office/drawing/2014/main" id="{39EE00D9-EC63-4DBD-87D4-E70864058EA7}"/>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1BE17ED2-47F0-4382-AF4E-FE2C06CE9DE1}"/>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AFAFC8FD-9989-4766-92A7-DDEBD5AE1E4B}"/>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1" name="Rectangle 40">
            <a:extLst>
              <a:ext uri="{FF2B5EF4-FFF2-40B4-BE49-F238E27FC236}">
                <a16:creationId xmlns:a16="http://schemas.microsoft.com/office/drawing/2014/main" id="{47711B5C-93C9-4FF9-A341-A5CE0C6865B9}"/>
              </a:ext>
            </a:extLst>
          </p:cNvPr>
          <p:cNvSpPr/>
          <p:nvPr/>
        </p:nvSpPr>
        <p:spPr>
          <a:xfrm>
            <a:off x="6019800" y="3429000"/>
            <a:ext cx="6096000" cy="2462213"/>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4b. Preservation – Recognition of Human-Rest of Nature Relationship, its Fulfillment &amp; Evaluation leading to Mutual Prosperity or Mutual Enrichment</a:t>
            </a:r>
          </a:p>
          <a:p>
            <a:pPr marL="457200" indent="-457200" eaLnBrk="1" hangingPunct="1">
              <a:buFont typeface="+mj-lt"/>
              <a:buAutoNum type="arabicPeriod"/>
              <a:defRPr/>
            </a:pPr>
            <a:r>
              <a:rPr lang="en-US" sz="2200" dirty="0">
                <a:solidFill>
                  <a:schemeClr val="bg1"/>
                </a:solidFill>
                <a:latin typeface="Arial" charset="0"/>
              </a:rPr>
              <a:t>Prosperity of Human Being</a:t>
            </a:r>
          </a:p>
          <a:p>
            <a:pPr marL="457200" indent="-457200" eaLnBrk="1" hangingPunct="1">
              <a:buFont typeface="+mj-lt"/>
              <a:buAutoNum type="arabicPeriod"/>
              <a:defRPr/>
            </a:pPr>
            <a:r>
              <a:rPr lang="en-US" sz="2200" dirty="0">
                <a:solidFill>
                  <a:schemeClr val="bg1"/>
                </a:solidFill>
                <a:latin typeface="Arial" charset="0"/>
              </a:rPr>
              <a:t>Enrichment, Protection &amp; Right </a:t>
            </a:r>
            <a:r>
              <a:rPr lang="en-US" sz="2200" dirty="0" err="1">
                <a:solidFill>
                  <a:schemeClr val="bg1"/>
                </a:solidFill>
                <a:latin typeface="Arial" charset="0"/>
              </a:rPr>
              <a:t>Utilisation</a:t>
            </a:r>
            <a:r>
              <a:rPr lang="en-US" sz="2200" dirty="0">
                <a:solidFill>
                  <a:schemeClr val="bg1"/>
                </a:solidFill>
                <a:latin typeface="Arial" charset="0"/>
              </a:rPr>
              <a:t> of rest of Nature</a:t>
            </a:r>
          </a:p>
        </p:txBody>
      </p:sp>
      <p:sp>
        <p:nvSpPr>
          <p:cNvPr id="57356" name="Rectangle 31">
            <a:extLst>
              <a:ext uri="{FF2B5EF4-FFF2-40B4-BE49-F238E27FC236}">
                <a16:creationId xmlns:a16="http://schemas.microsoft.com/office/drawing/2014/main" id="{E3435428-389A-4D0D-88CF-064C7150EC9A}"/>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B4E77F9-5872-4458-943D-48E66154537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Preservation of Rest of Nature</a:t>
            </a:r>
          </a:p>
        </p:txBody>
      </p:sp>
      <p:sp>
        <p:nvSpPr>
          <p:cNvPr id="39939" name="Text Placeholder 2">
            <a:extLst>
              <a:ext uri="{FF2B5EF4-FFF2-40B4-BE49-F238E27FC236}">
                <a16:creationId xmlns:a16="http://schemas.microsoft.com/office/drawing/2014/main" id="{206EA695-C456-43F1-AE46-5A706AE462A0}"/>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buFont typeface="Symbol" pitchFamily="18" charset="2"/>
              <a:buNone/>
              <a:defRPr/>
            </a:pPr>
            <a:r>
              <a:rPr dirty="0">
                <a:latin typeface="Arial" charset="0"/>
                <a:cs typeface="Arial" charset="0"/>
              </a:rPr>
              <a:t>What is fundamental?</a:t>
            </a:r>
          </a:p>
          <a:p>
            <a:pPr>
              <a:buFont typeface="Symbol" pitchFamily="18" charset="2"/>
              <a:buNone/>
              <a:defRPr/>
            </a:pPr>
            <a:r>
              <a:rPr dirty="0">
                <a:latin typeface="Arial" charset="0"/>
                <a:cs typeface="Arial" charset="0"/>
              </a:rPr>
              <a:t>Enrichment, Protection or Right </a:t>
            </a:r>
            <a:r>
              <a:rPr dirty="0" err="1">
                <a:latin typeface="Arial" charset="0"/>
                <a:cs typeface="Arial" charset="0"/>
              </a:rPr>
              <a:t>Utilisation</a:t>
            </a:r>
            <a:r>
              <a:rPr dirty="0">
                <a:latin typeface="Arial" charset="0"/>
                <a:cs typeface="Arial" charset="0"/>
              </a:rPr>
              <a:t> of Nature</a:t>
            </a:r>
          </a:p>
          <a:p>
            <a:pPr>
              <a:buFont typeface="Symbol" pitchFamily="18" charset="2"/>
              <a:buNone/>
              <a:defRPr/>
            </a:pPr>
            <a:r>
              <a:rPr dirty="0">
                <a:latin typeface="Arial" charset="0"/>
                <a:cs typeface="Arial" charset="0"/>
              </a:rPr>
              <a:t>	– Right </a:t>
            </a:r>
            <a:r>
              <a:rPr dirty="0" err="1">
                <a:latin typeface="Arial" charset="0"/>
                <a:cs typeface="Arial" charset="0"/>
              </a:rPr>
              <a:t>Utilisation</a:t>
            </a:r>
            <a:r>
              <a:rPr dirty="0">
                <a:latin typeface="Arial" charset="0"/>
                <a:cs typeface="Arial" charset="0"/>
              </a:rPr>
              <a:t> of Nature</a:t>
            </a:r>
          </a:p>
          <a:p>
            <a:pPr marL="0" indent="0">
              <a:buNone/>
              <a:defRPr/>
            </a:pPr>
            <a:endParaRPr dirty="0">
              <a:latin typeface="Arial" charset="0"/>
              <a:cs typeface="Arial" charset="0"/>
            </a:endParaRPr>
          </a:p>
          <a:p>
            <a:pPr marL="0" indent="0">
              <a:buNone/>
              <a:defRPr/>
            </a:pPr>
            <a:endParaRPr dirty="0">
              <a:latin typeface="Arial" charset="0"/>
              <a:cs typeface="Arial" charset="0"/>
            </a:endParaRPr>
          </a:p>
          <a:p>
            <a:pPr>
              <a:buFont typeface="Symbol" pitchFamily="18" charset="2"/>
              <a:buNone/>
              <a:defRPr/>
            </a:pPr>
            <a:endParaRPr dirty="0">
              <a:latin typeface="Arial" charset="0"/>
              <a:cs typeface="Arial" charset="0"/>
            </a:endParaRPr>
          </a:p>
          <a:p>
            <a:pPr>
              <a:buFont typeface="Symbol" pitchFamily="18" charset="2"/>
              <a:buNone/>
              <a:defRPr/>
            </a:pPr>
            <a:endParaRPr lang="en-US" dirty="0">
              <a:latin typeface="Arial" charset="0"/>
              <a:cs typeface="Arial" charset="0"/>
            </a:endParaRPr>
          </a:p>
          <a:p>
            <a:pPr>
              <a:buFont typeface="Symbol" pitchFamily="18" charset="2"/>
              <a:buNone/>
              <a:defRPr/>
            </a:pPr>
            <a:r>
              <a:rPr dirty="0">
                <a:latin typeface="Arial" charset="0"/>
                <a:cs typeface="Arial" charset="0"/>
              </a:rPr>
              <a:t>e.g.,</a:t>
            </a:r>
          </a:p>
          <a:p>
            <a:pPr>
              <a:buFont typeface="Symbol" pitchFamily="18" charset="2"/>
              <a:buNone/>
              <a:defRPr/>
            </a:pPr>
            <a:r>
              <a:rPr dirty="0">
                <a:latin typeface="Arial" charset="0"/>
                <a:cs typeface="Arial" charset="0"/>
              </a:rPr>
              <a:t>Wood of 4 full grown trees is enough for one person's needs from birth to death, including the pyre wood</a:t>
            </a:r>
          </a:p>
          <a:p>
            <a:pPr>
              <a:buFont typeface="Symbol" pitchFamily="18" charset="2"/>
              <a:buNone/>
              <a:defRPr/>
            </a:pPr>
            <a:r>
              <a:rPr dirty="0">
                <a:latin typeface="Arial" charset="0"/>
                <a:cs typeface="Arial" charset="0"/>
              </a:rPr>
              <a:t>How many trees can you plant in your lifetime?</a:t>
            </a:r>
          </a:p>
          <a:p>
            <a:pPr>
              <a:buFont typeface="Symbol" pitchFamily="18" charset="2"/>
              <a:buNone/>
              <a:defRPr/>
            </a:pPr>
            <a:r>
              <a:rPr dirty="0">
                <a:latin typeface="Arial" charset="0"/>
                <a:cs typeface="Arial" charset="0"/>
              </a:rPr>
              <a:t>	–  At least 10 trees?</a:t>
            </a:r>
          </a:p>
          <a:p>
            <a:pPr>
              <a:buFont typeface="Symbol" pitchFamily="18" charset="2"/>
              <a:buNone/>
              <a:defRPr/>
            </a:pPr>
            <a:r>
              <a:rPr dirty="0">
                <a:latin typeface="Arial" charset="0"/>
                <a:cs typeface="Arial" charset="0"/>
              </a:rPr>
              <a:t>	– Or even one tree on every birthday, so 60-70 trees?</a:t>
            </a:r>
          </a:p>
          <a:p>
            <a:pPr>
              <a:buFont typeface="Symbol" pitchFamily="18" charset="2"/>
              <a:buNone/>
              <a:defRPr/>
            </a:pPr>
            <a:r>
              <a:rPr dirty="0">
                <a:latin typeface="Arial" charset="0"/>
                <a:cs typeface="Arial" charset="0"/>
              </a:rPr>
              <a:t>One Prof. </a:t>
            </a:r>
            <a:r>
              <a:rPr dirty="0" err="1">
                <a:latin typeface="Arial" charset="0"/>
                <a:cs typeface="Arial" charset="0"/>
              </a:rPr>
              <a:t>Parmeshwara</a:t>
            </a:r>
            <a:r>
              <a:rPr dirty="0">
                <a:latin typeface="Arial" charset="0"/>
                <a:cs typeface="Arial" charset="0"/>
              </a:rPr>
              <a:t> Rao of </a:t>
            </a:r>
            <a:r>
              <a:rPr dirty="0" err="1">
                <a:latin typeface="Arial" charset="0"/>
                <a:cs typeface="Arial" charset="0"/>
              </a:rPr>
              <a:t>Emanchally</a:t>
            </a:r>
            <a:r>
              <a:rPr dirty="0">
                <a:latin typeface="Arial" charset="0"/>
                <a:cs typeface="Arial" charset="0"/>
              </a:rPr>
              <a:t> village has planted 5000 trees in each of the 100 villages near </a:t>
            </a:r>
            <a:r>
              <a:rPr dirty="0" err="1">
                <a:latin typeface="Arial" charset="0"/>
                <a:cs typeface="Arial" charset="0"/>
              </a:rPr>
              <a:t>Emanchally</a:t>
            </a:r>
            <a:r>
              <a:rPr dirty="0">
                <a:latin typeface="Arial" charset="0"/>
                <a:cs typeface="Arial" charset="0"/>
              </a:rPr>
              <a:t>, AP. This has enriched nature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39">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3F7DB9B-CE01-4585-B083-75184D7112E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59395" name="Text Placeholder 2">
            <a:extLst>
              <a:ext uri="{FF2B5EF4-FFF2-40B4-BE49-F238E27FC236}">
                <a16:creationId xmlns:a16="http://schemas.microsoft.com/office/drawing/2014/main" id="{50407D19-2CC8-4C9B-AAE1-3D67C8F5761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59396" name="Group 37">
            <a:extLst>
              <a:ext uri="{FF2B5EF4-FFF2-40B4-BE49-F238E27FC236}">
                <a16:creationId xmlns:a16="http://schemas.microsoft.com/office/drawing/2014/main" id="{F78E35B9-047A-4EB4-9735-C9A2FC0FE33C}"/>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3DBF7612-58FC-4EFE-A097-D29E47F50191}"/>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A194620F-313F-4B80-9134-6FF2FFF98AA5}"/>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FE9F189E-1AF3-4F1D-AE4F-B802A41B61EE}"/>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80BD51DB-0301-4244-9DD7-07515724A6B2}"/>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88574E7D-247E-424B-A22A-60A0E21E60FD}"/>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47381A-51E0-4B95-92BE-31BFA0AE2D60}"/>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E2B83CF-D4CB-4987-A13C-C2BBCEAE8D8A}"/>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397" name="Group 29">
            <a:extLst>
              <a:ext uri="{FF2B5EF4-FFF2-40B4-BE49-F238E27FC236}">
                <a16:creationId xmlns:a16="http://schemas.microsoft.com/office/drawing/2014/main" id="{00D81FA8-F9D7-4FC0-BE88-A0E085CD46FF}"/>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78EA989C-BF4E-4A0B-B84F-C15AF49DCF53}"/>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9417" name="TextBox 17">
              <a:extLst>
                <a:ext uri="{FF2B5EF4-FFF2-40B4-BE49-F238E27FC236}">
                  <a16:creationId xmlns:a16="http://schemas.microsoft.com/office/drawing/2014/main" id="{51314631-08DF-4669-AB22-5F643AEA01AE}"/>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59418" name="TextBox 18">
              <a:extLst>
                <a:ext uri="{FF2B5EF4-FFF2-40B4-BE49-F238E27FC236}">
                  <a16:creationId xmlns:a16="http://schemas.microsoft.com/office/drawing/2014/main" id="{6EE723F3-5DD4-48CA-8368-8A7DFC8652FF}"/>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59398" name="Group 31">
            <a:extLst>
              <a:ext uri="{FF2B5EF4-FFF2-40B4-BE49-F238E27FC236}">
                <a16:creationId xmlns:a16="http://schemas.microsoft.com/office/drawing/2014/main" id="{7B67CDD5-0ED0-4405-88DB-A2C0D582CE7D}"/>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66516A0D-60D0-4979-B27C-85E6C0D723A3}"/>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9414" name="TextBox 19">
              <a:extLst>
                <a:ext uri="{FF2B5EF4-FFF2-40B4-BE49-F238E27FC236}">
                  <a16:creationId xmlns:a16="http://schemas.microsoft.com/office/drawing/2014/main" id="{E5B6FD6F-C7A3-45D8-9D21-D4179EAD63EC}"/>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59415" name="TextBox 20">
              <a:extLst>
                <a:ext uri="{FF2B5EF4-FFF2-40B4-BE49-F238E27FC236}">
                  <a16:creationId xmlns:a16="http://schemas.microsoft.com/office/drawing/2014/main" id="{A8DB748A-6607-4E11-B16D-0AB7ED1B2034}"/>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59399" name="Group 33">
            <a:extLst>
              <a:ext uri="{FF2B5EF4-FFF2-40B4-BE49-F238E27FC236}">
                <a16:creationId xmlns:a16="http://schemas.microsoft.com/office/drawing/2014/main" id="{9DF2B9D8-DC85-460D-880D-ABB8B3CD694E}"/>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54E28BBA-BF64-486D-BFA6-07E57E35B182}"/>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9411" name="TextBox 21">
              <a:extLst>
                <a:ext uri="{FF2B5EF4-FFF2-40B4-BE49-F238E27FC236}">
                  <a16:creationId xmlns:a16="http://schemas.microsoft.com/office/drawing/2014/main" id="{BFC8E101-A284-42CC-9D09-05C280262DEF}"/>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59412" name="TextBox 22">
              <a:extLst>
                <a:ext uri="{FF2B5EF4-FFF2-40B4-BE49-F238E27FC236}">
                  <a16:creationId xmlns:a16="http://schemas.microsoft.com/office/drawing/2014/main" id="{601BF47E-B620-4BB0-90E1-C9851C660B40}"/>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21D34AFA-9639-4C23-8975-F608407F7DDF}"/>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4" name="Oval 5">
            <a:extLst>
              <a:ext uri="{FF2B5EF4-FFF2-40B4-BE49-F238E27FC236}">
                <a16:creationId xmlns:a16="http://schemas.microsoft.com/office/drawing/2014/main" id="{BF46B2F1-1B9F-4A7E-B454-A65748238D8D}"/>
              </a:ext>
            </a:extLst>
          </p:cNvPr>
          <p:cNvSpPr/>
          <p:nvPr/>
        </p:nvSpPr>
        <p:spPr>
          <a:xfrm>
            <a:off x="29718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5" name="Oval 4">
            <a:extLst>
              <a:ext uri="{FF2B5EF4-FFF2-40B4-BE49-F238E27FC236}">
                <a16:creationId xmlns:a16="http://schemas.microsoft.com/office/drawing/2014/main" id="{2AD7EB35-6D28-4DD0-BEFE-7E99E86D571A}"/>
              </a:ext>
            </a:extLst>
          </p:cNvPr>
          <p:cNvSpPr/>
          <p:nvPr/>
        </p:nvSpPr>
        <p:spPr>
          <a:xfrm>
            <a:off x="35052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36" name="Rectangle 35">
            <a:extLst>
              <a:ext uri="{FF2B5EF4-FFF2-40B4-BE49-F238E27FC236}">
                <a16:creationId xmlns:a16="http://schemas.microsoft.com/office/drawing/2014/main" id="{CD1E0880-9E55-4C73-A1A0-27CA5EFA9F09}"/>
              </a:ext>
            </a:extLst>
          </p:cNvPr>
          <p:cNvSpPr/>
          <p:nvPr/>
        </p:nvSpPr>
        <p:spPr>
          <a:xfrm>
            <a:off x="6019800" y="3429000"/>
            <a:ext cx="6096000" cy="2462213"/>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5a. Exchange – of physical facility with a view of mutual fulfillment</a:t>
            </a:r>
          </a:p>
          <a:p>
            <a:pPr eaLnBrk="1" hangingPunct="1">
              <a:defRPr/>
            </a:pPr>
            <a:r>
              <a:rPr lang="en-US" sz="2200" dirty="0">
                <a:solidFill>
                  <a:schemeClr val="bg1"/>
                </a:solidFill>
                <a:latin typeface="Arial" charset="0"/>
              </a:rPr>
              <a:t>(not with obsession for profit / of  exploitation)</a:t>
            </a:r>
          </a:p>
          <a:p>
            <a:pPr eaLnBrk="1" hangingPunct="1">
              <a:defRPr/>
            </a:pPr>
            <a:endParaRPr lang="en-US" sz="2200" dirty="0">
              <a:solidFill>
                <a:schemeClr val="bg1"/>
              </a:solidFill>
              <a:latin typeface="Arial" charset="0"/>
            </a:endParaRPr>
          </a:p>
          <a:p>
            <a:pPr eaLnBrk="1" hangingPunct="1">
              <a:defRPr/>
            </a:pPr>
            <a:r>
              <a:rPr lang="en-US" sz="2200" dirty="0">
                <a:solidFill>
                  <a:schemeClr val="bg1"/>
                </a:solidFill>
                <a:latin typeface="Arial" charset="0"/>
              </a:rPr>
              <a:t>5b. Storage – of physical facility with a view of mutual fulfillment</a:t>
            </a:r>
          </a:p>
          <a:p>
            <a:pPr eaLnBrk="1" hangingPunct="1">
              <a:defRPr/>
            </a:pPr>
            <a:r>
              <a:rPr lang="en-US" sz="2200" dirty="0">
                <a:solidFill>
                  <a:schemeClr val="bg1"/>
                </a:solidFill>
                <a:latin typeface="Arial" charset="0"/>
              </a:rPr>
              <a:t>(not with obsession for profit / of accumulation)</a:t>
            </a:r>
          </a:p>
        </p:txBody>
      </p:sp>
      <p:sp>
        <p:nvSpPr>
          <p:cNvPr id="38" name="Oval 4">
            <a:extLst>
              <a:ext uri="{FF2B5EF4-FFF2-40B4-BE49-F238E27FC236}">
                <a16:creationId xmlns:a16="http://schemas.microsoft.com/office/drawing/2014/main" id="{DE739718-0112-47EA-92CD-A8D0DBB7F8DF}"/>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59405" name="Rectangle 38">
            <a:extLst>
              <a:ext uri="{FF2B5EF4-FFF2-40B4-BE49-F238E27FC236}">
                <a16:creationId xmlns:a16="http://schemas.microsoft.com/office/drawing/2014/main" id="{D8F033A9-B2F1-4F2C-B190-2D470D7119EA}"/>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59406" name="Group 34">
            <a:extLst>
              <a:ext uri="{FF2B5EF4-FFF2-40B4-BE49-F238E27FC236}">
                <a16:creationId xmlns:a16="http://schemas.microsoft.com/office/drawing/2014/main" id="{21AE074D-CBBF-4421-95F5-E3BDD4EE4BBB}"/>
              </a:ext>
            </a:extLst>
          </p:cNvPr>
          <p:cNvGrpSpPr>
            <a:grpSpLocks/>
          </p:cNvGrpSpPr>
          <p:nvPr/>
        </p:nvGrpSpPr>
        <p:grpSpPr bwMode="auto">
          <a:xfrm>
            <a:off x="8647113" y="1162050"/>
            <a:ext cx="1981200" cy="1655763"/>
            <a:chOff x="7123890" y="990600"/>
            <a:chExt cx="1981200" cy="1656315"/>
          </a:xfrm>
        </p:grpSpPr>
        <p:sp>
          <p:nvSpPr>
            <p:cNvPr id="40" name="Down Arrow 11">
              <a:extLst>
                <a:ext uri="{FF2B5EF4-FFF2-40B4-BE49-F238E27FC236}">
                  <a16:creationId xmlns:a16="http://schemas.microsoft.com/office/drawing/2014/main" id="{60BDA172-11A3-4DDA-AE36-B7079934AC14}"/>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59408" name="TextBox 23">
              <a:extLst>
                <a:ext uri="{FF2B5EF4-FFF2-40B4-BE49-F238E27FC236}">
                  <a16:creationId xmlns:a16="http://schemas.microsoft.com/office/drawing/2014/main" id="{F5DF1E7B-57CC-4A5E-B533-514E4A29024F}"/>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59409" name="TextBox 24">
              <a:extLst>
                <a:ext uri="{FF2B5EF4-FFF2-40B4-BE49-F238E27FC236}">
                  <a16:creationId xmlns:a16="http://schemas.microsoft.com/office/drawing/2014/main" id="{F4FB3D23-6E51-4C02-9993-28AC33209604}"/>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34">
            <a:extLst>
              <a:ext uri="{FF2B5EF4-FFF2-40B4-BE49-F238E27FC236}">
                <a16:creationId xmlns:a16="http://schemas.microsoft.com/office/drawing/2014/main" id="{258F57DB-3699-430F-8C55-CC2621FC6233}"/>
              </a:ext>
            </a:extLst>
          </p:cNvPr>
          <p:cNvGrpSpPr>
            <a:grpSpLocks/>
          </p:cNvGrpSpPr>
          <p:nvPr/>
        </p:nvGrpSpPr>
        <p:grpSpPr bwMode="auto">
          <a:xfrm>
            <a:off x="8647113" y="1162050"/>
            <a:ext cx="1981200" cy="1655763"/>
            <a:chOff x="7123890" y="990600"/>
            <a:chExt cx="1981200" cy="1656315"/>
          </a:xfrm>
        </p:grpSpPr>
        <p:sp>
          <p:nvSpPr>
            <p:cNvPr id="54" name="Down Arrow 11">
              <a:extLst>
                <a:ext uri="{FF2B5EF4-FFF2-40B4-BE49-F238E27FC236}">
                  <a16:creationId xmlns:a16="http://schemas.microsoft.com/office/drawing/2014/main" id="{868D3034-C331-42EF-93C2-C41CE2AEFE9A}"/>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0454" name="TextBox 23">
              <a:extLst>
                <a:ext uri="{FF2B5EF4-FFF2-40B4-BE49-F238E27FC236}">
                  <a16:creationId xmlns:a16="http://schemas.microsoft.com/office/drawing/2014/main" id="{B541F06D-1A28-451C-90D6-7B096F0296BE}"/>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60455" name="TextBox 24">
              <a:extLst>
                <a:ext uri="{FF2B5EF4-FFF2-40B4-BE49-F238E27FC236}">
                  <a16:creationId xmlns:a16="http://schemas.microsoft.com/office/drawing/2014/main" id="{916B6413-AA02-4B51-8EED-EC17F5561AE4}"/>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60419" name="Title 1">
            <a:extLst>
              <a:ext uri="{FF2B5EF4-FFF2-40B4-BE49-F238E27FC236}">
                <a16:creationId xmlns:a16="http://schemas.microsoft.com/office/drawing/2014/main" id="{B350C98F-2D46-4156-B6CC-CCFEEB6F170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60420" name="Text Placeholder 2">
            <a:extLst>
              <a:ext uri="{FF2B5EF4-FFF2-40B4-BE49-F238E27FC236}">
                <a16:creationId xmlns:a16="http://schemas.microsoft.com/office/drawing/2014/main" id="{21584348-B0EF-4F6F-92A2-24F595766FD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a:t>
            </a: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60421" name="Group 29">
            <a:extLst>
              <a:ext uri="{FF2B5EF4-FFF2-40B4-BE49-F238E27FC236}">
                <a16:creationId xmlns:a16="http://schemas.microsoft.com/office/drawing/2014/main" id="{C9EBCB8A-F706-431D-9766-8D2E15EA5555}"/>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840719B3-4DAD-4A93-B4B7-D0D0DD38C674}"/>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0451" name="TextBox 17">
              <a:extLst>
                <a:ext uri="{FF2B5EF4-FFF2-40B4-BE49-F238E27FC236}">
                  <a16:creationId xmlns:a16="http://schemas.microsoft.com/office/drawing/2014/main" id="{3A899EE0-43B6-45F9-8B9D-A8F676677A6B}"/>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60452" name="TextBox 18">
              <a:extLst>
                <a:ext uri="{FF2B5EF4-FFF2-40B4-BE49-F238E27FC236}">
                  <a16:creationId xmlns:a16="http://schemas.microsoft.com/office/drawing/2014/main" id="{51BC9B80-0C7B-4C7A-B7BB-CFAC90426DF4}"/>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60422" name="Group 31">
            <a:extLst>
              <a:ext uri="{FF2B5EF4-FFF2-40B4-BE49-F238E27FC236}">
                <a16:creationId xmlns:a16="http://schemas.microsoft.com/office/drawing/2014/main" id="{CCD9342F-4D6A-4778-BC80-99E815E49534}"/>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5E474153-606C-495B-9063-E9BA31C11E6D}"/>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0448" name="TextBox 19">
              <a:extLst>
                <a:ext uri="{FF2B5EF4-FFF2-40B4-BE49-F238E27FC236}">
                  <a16:creationId xmlns:a16="http://schemas.microsoft.com/office/drawing/2014/main" id="{AC40BDDC-CAEC-48F1-9574-12B1C00EBD99}"/>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60449" name="TextBox 20">
              <a:extLst>
                <a:ext uri="{FF2B5EF4-FFF2-40B4-BE49-F238E27FC236}">
                  <a16:creationId xmlns:a16="http://schemas.microsoft.com/office/drawing/2014/main" id="{A82E43D1-6C49-4B52-996D-3D5E488C6264}"/>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60423" name="Group 33">
            <a:extLst>
              <a:ext uri="{FF2B5EF4-FFF2-40B4-BE49-F238E27FC236}">
                <a16:creationId xmlns:a16="http://schemas.microsoft.com/office/drawing/2014/main" id="{BE60D9AA-FAC6-4112-ABFC-85847755EFCD}"/>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B120FB26-0149-4D07-AD1B-73EBBFF0760F}"/>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60445" name="TextBox 21">
              <a:extLst>
                <a:ext uri="{FF2B5EF4-FFF2-40B4-BE49-F238E27FC236}">
                  <a16:creationId xmlns:a16="http://schemas.microsoft.com/office/drawing/2014/main" id="{0F6CEDF6-6EA6-40C6-A1B0-9575CFF14B2F}"/>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60446" name="TextBox 22">
              <a:extLst>
                <a:ext uri="{FF2B5EF4-FFF2-40B4-BE49-F238E27FC236}">
                  <a16:creationId xmlns:a16="http://schemas.microsoft.com/office/drawing/2014/main" id="{C9F843E8-060A-45E9-97D3-2EA3C95DC868}"/>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0128379B-F32E-4AD1-B97E-45814D422567}"/>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966A5890-47A7-4088-AB78-941AA197CDD8}"/>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2" name="Oval 31">
            <a:extLst>
              <a:ext uri="{FF2B5EF4-FFF2-40B4-BE49-F238E27FC236}">
                <a16:creationId xmlns:a16="http://schemas.microsoft.com/office/drawing/2014/main" id="{61EC01CE-32BE-430A-A98B-6342D8D42BA4}"/>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4" name="Oval 4">
            <a:extLst>
              <a:ext uri="{FF2B5EF4-FFF2-40B4-BE49-F238E27FC236}">
                <a16:creationId xmlns:a16="http://schemas.microsoft.com/office/drawing/2014/main" id="{EA8E7795-43D9-436D-9EF7-4CE905F07DD4}"/>
              </a:ext>
            </a:extLst>
          </p:cNvPr>
          <p:cNvSpPr/>
          <p:nvPr/>
        </p:nvSpPr>
        <p:spPr>
          <a:xfrm>
            <a:off x="31242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5" name="Oval 34">
            <a:extLst>
              <a:ext uri="{FF2B5EF4-FFF2-40B4-BE49-F238E27FC236}">
                <a16:creationId xmlns:a16="http://schemas.microsoft.com/office/drawing/2014/main" id="{C6AE03B0-B4F8-48C1-B2F3-C4790FE8EFCD}"/>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6" name="Oval 5">
            <a:extLst>
              <a:ext uri="{FF2B5EF4-FFF2-40B4-BE49-F238E27FC236}">
                <a16:creationId xmlns:a16="http://schemas.microsoft.com/office/drawing/2014/main" id="{3992C5E2-AD35-4F80-8D3A-F5360EB6AC83}"/>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8" name="Right Brace 37">
            <a:extLst>
              <a:ext uri="{FF2B5EF4-FFF2-40B4-BE49-F238E27FC236}">
                <a16:creationId xmlns:a16="http://schemas.microsoft.com/office/drawing/2014/main" id="{B8577176-957C-49EC-A324-6557EA331480}"/>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9" name="Oval 5">
            <a:extLst>
              <a:ext uri="{FF2B5EF4-FFF2-40B4-BE49-F238E27FC236}">
                <a16:creationId xmlns:a16="http://schemas.microsoft.com/office/drawing/2014/main" id="{BABECD50-5794-48E0-B32B-8A14734BE523}"/>
              </a:ext>
            </a:extLst>
          </p:cNvPr>
          <p:cNvSpPr/>
          <p:nvPr/>
        </p:nvSpPr>
        <p:spPr>
          <a:xfrm>
            <a:off x="31242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40" name="Oval 4">
            <a:extLst>
              <a:ext uri="{FF2B5EF4-FFF2-40B4-BE49-F238E27FC236}">
                <a16:creationId xmlns:a16="http://schemas.microsoft.com/office/drawing/2014/main" id="{EA00C433-33F5-4C7A-A490-34BBB2B9BEEC}"/>
              </a:ext>
            </a:extLst>
          </p:cNvPr>
          <p:cNvSpPr/>
          <p:nvPr/>
        </p:nvSpPr>
        <p:spPr>
          <a:xfrm>
            <a:off x="36576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2" name="Oval 4">
            <a:extLst>
              <a:ext uri="{FF2B5EF4-FFF2-40B4-BE49-F238E27FC236}">
                <a16:creationId xmlns:a16="http://schemas.microsoft.com/office/drawing/2014/main" id="{DFDB3AB5-FB48-4F06-ADFC-9DF836A83C1D}"/>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1" name="Oval 4">
            <a:extLst>
              <a:ext uri="{FF2B5EF4-FFF2-40B4-BE49-F238E27FC236}">
                <a16:creationId xmlns:a16="http://schemas.microsoft.com/office/drawing/2014/main" id="{242922E2-CF02-4208-97E9-127D29AE9D34}"/>
              </a:ext>
            </a:extLst>
          </p:cNvPr>
          <p:cNvSpPr/>
          <p:nvPr/>
        </p:nvSpPr>
        <p:spPr>
          <a:xfrm>
            <a:off x="15240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3" name="Oval 5">
            <a:extLst>
              <a:ext uri="{FF2B5EF4-FFF2-40B4-BE49-F238E27FC236}">
                <a16:creationId xmlns:a16="http://schemas.microsoft.com/office/drawing/2014/main" id="{79DE1BD4-C1D3-45EB-8DA5-15411FFB4498}"/>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4" name="Oval 43">
            <a:extLst>
              <a:ext uri="{FF2B5EF4-FFF2-40B4-BE49-F238E27FC236}">
                <a16:creationId xmlns:a16="http://schemas.microsoft.com/office/drawing/2014/main" id="{7220A445-6BDF-4261-9936-6E260BDF2E63}"/>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45" name="Oval 44">
            <a:extLst>
              <a:ext uri="{FF2B5EF4-FFF2-40B4-BE49-F238E27FC236}">
                <a16:creationId xmlns:a16="http://schemas.microsoft.com/office/drawing/2014/main" id="{330F0362-F9D6-4BF0-8472-2DD0AD0AA5A1}"/>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47" name="Oval 4">
            <a:extLst>
              <a:ext uri="{FF2B5EF4-FFF2-40B4-BE49-F238E27FC236}">
                <a16:creationId xmlns:a16="http://schemas.microsoft.com/office/drawing/2014/main" id="{C85A36EB-50EB-43E9-B2FD-0FCBE6E20E58}"/>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48" name="Oval 5">
            <a:extLst>
              <a:ext uri="{FF2B5EF4-FFF2-40B4-BE49-F238E27FC236}">
                <a16:creationId xmlns:a16="http://schemas.microsoft.com/office/drawing/2014/main" id="{6B87047F-1587-493F-BE12-0F99176B8B65}"/>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50" name="Straight Arrow Connector 49">
            <a:extLst>
              <a:ext uri="{FF2B5EF4-FFF2-40B4-BE49-F238E27FC236}">
                <a16:creationId xmlns:a16="http://schemas.microsoft.com/office/drawing/2014/main" id="{8C125CF2-25FE-49A0-934D-AAD3286E3AB0}"/>
              </a:ext>
            </a:extLst>
          </p:cNvPr>
          <p:cNvCxnSpPr>
            <a:stCxn id="44" idx="6"/>
            <a:endCxn id="45"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0E935BA-C919-41A5-8E19-93D90389EB92}"/>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58BE8C9-16BA-499A-A57F-D778297EC4A5}"/>
              </a:ext>
            </a:extLst>
          </p:cNvPr>
          <p:cNvCxnSpPr>
            <a:endCxn id="48"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43" name="Rectangle 52">
            <a:extLst>
              <a:ext uri="{FF2B5EF4-FFF2-40B4-BE49-F238E27FC236}">
                <a16:creationId xmlns:a16="http://schemas.microsoft.com/office/drawing/2014/main" id="{9F8CB55F-14E4-4581-A3F4-3444DF9A85CD}"/>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6AE765B-AEEA-4F65-8D9F-84F036AD1CFD}"/>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What is Society and Where are we today?</a:t>
            </a:r>
          </a:p>
        </p:txBody>
      </p:sp>
      <p:sp>
        <p:nvSpPr>
          <p:cNvPr id="6147" name="Text Placeholder 2">
            <a:extLst>
              <a:ext uri="{FF2B5EF4-FFF2-40B4-BE49-F238E27FC236}">
                <a16:creationId xmlns:a16="http://schemas.microsoft.com/office/drawing/2014/main" id="{82C3EAE8-E499-499D-8F70-4C169C30B248}"/>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dirty="0">
                <a:latin typeface="Arial" charset="0"/>
                <a:cs typeface="Arial" charset="0"/>
              </a:rPr>
              <a:t>Families living together, in a relationship of mutual fulfillment</a:t>
            </a:r>
          </a:p>
          <a:p>
            <a:pPr>
              <a:buFont typeface="Symbol" pitchFamily="18" charset="2"/>
              <a:buNone/>
              <a:defRPr/>
            </a:pPr>
            <a:r>
              <a:rPr dirty="0">
                <a:latin typeface="Arial" charset="0"/>
                <a:cs typeface="Arial" charset="0"/>
              </a:rPr>
              <a:t>(common goal)</a:t>
            </a:r>
          </a:p>
          <a:p>
            <a:pPr>
              <a:buFont typeface="Symbol" pitchFamily="18" charset="2"/>
              <a:buNone/>
              <a:defRPr/>
            </a:pPr>
            <a:r>
              <a:rPr b="1" dirty="0">
                <a:latin typeface="Arial" charset="0"/>
                <a:cs typeface="Arial" charset="0"/>
              </a:rPr>
              <a:t>Society</a:t>
            </a:r>
            <a:endParaRPr dirty="0">
              <a:latin typeface="Arial" charset="0"/>
              <a:cs typeface="Arial" charset="0"/>
            </a:endParaRPr>
          </a:p>
          <a:p>
            <a:pPr>
              <a:buFont typeface="Symbol" pitchFamily="18" charset="2"/>
              <a:buNone/>
              <a:defRPr/>
            </a:pPr>
            <a:endParaRPr dirty="0">
              <a:latin typeface="Arial" charset="0"/>
              <a:cs typeface="Arial" charset="0"/>
            </a:endParaRPr>
          </a:p>
          <a:p>
            <a:pPr marL="457200" indent="-457200">
              <a:buFont typeface="Symbol" pitchFamily="18" charset="2"/>
              <a:buNone/>
              <a:defRPr/>
            </a:pPr>
            <a:r>
              <a:rPr dirty="0">
                <a:latin typeface="Arial" charset="0"/>
                <a:cs typeface="Arial" charset="0"/>
              </a:rPr>
              <a:t>People living together, but not in relationship of mutual fulfillment </a:t>
            </a:r>
          </a:p>
          <a:p>
            <a:pPr marL="457200" indent="-457200">
              <a:buFont typeface="Symbol" pitchFamily="18" charset="2"/>
              <a:buNone/>
              <a:defRPr/>
            </a:pPr>
            <a:r>
              <a:rPr dirty="0">
                <a:latin typeface="Arial" charset="0"/>
                <a:cs typeface="Arial" charset="0"/>
              </a:rPr>
              <a:t>(differing goals)</a:t>
            </a:r>
          </a:p>
          <a:p>
            <a:pPr marL="457200" indent="-457200">
              <a:buFont typeface="Symbol" pitchFamily="18" charset="2"/>
              <a:buNone/>
              <a:defRPr/>
            </a:pPr>
            <a:r>
              <a:rPr b="1" dirty="0">
                <a:latin typeface="Arial" charset="0"/>
                <a:cs typeface="Arial" charset="0"/>
              </a:rPr>
              <a:t>Crowd</a:t>
            </a:r>
            <a:endParaRPr dirty="0">
              <a:latin typeface="Arial" charset="0"/>
              <a:cs typeface="Arial" charset="0"/>
            </a:endParaRPr>
          </a:p>
          <a:p>
            <a:pPr marL="457200" indent="-457200">
              <a:buFont typeface="+mj-lt"/>
              <a:buAutoNum type="arabicPeriod"/>
              <a:defRPr/>
            </a:pPr>
            <a:endParaRPr dirty="0">
              <a:latin typeface="Arial" charset="0"/>
              <a:cs typeface="Arial" charset="0"/>
            </a:endParaRPr>
          </a:p>
          <a:p>
            <a:pPr marL="457200" indent="-457200">
              <a:buFont typeface="Symbol" pitchFamily="18" charset="2"/>
              <a:buNone/>
              <a:defRPr/>
            </a:pPr>
            <a:r>
              <a:rPr dirty="0">
                <a:latin typeface="Arial" charset="0"/>
                <a:cs typeface="Arial" charset="0"/>
              </a:rPr>
              <a:t>People living separately, in opposition / struggle</a:t>
            </a:r>
          </a:p>
          <a:p>
            <a:pPr marL="457200" indent="-457200">
              <a:buFont typeface="Symbol" pitchFamily="18" charset="2"/>
              <a:buNone/>
              <a:defRPr/>
            </a:pPr>
            <a:r>
              <a:rPr dirty="0">
                <a:latin typeface="Arial" charset="0"/>
                <a:cs typeface="Arial" charset="0"/>
              </a:rPr>
              <a:t>(conflicting goals)</a:t>
            </a:r>
          </a:p>
          <a:p>
            <a:pPr marL="457200" indent="-457200">
              <a:buFont typeface="Symbol" pitchFamily="18" charset="2"/>
              <a:buNone/>
              <a:defRPr/>
            </a:pPr>
            <a:r>
              <a:rPr b="1" dirty="0">
                <a:latin typeface="Arial" charset="0"/>
                <a:cs typeface="Arial" charset="0"/>
              </a:rPr>
              <a:t>Battlefield</a:t>
            </a:r>
          </a:p>
          <a:p>
            <a:pPr marL="457200" indent="-457200">
              <a:buFont typeface="Symbol" pitchFamily="18" charset="2"/>
              <a:buNone/>
              <a:defRPr/>
            </a:pPr>
            <a:endParaRPr b="1" dirty="0">
              <a:latin typeface="Arial" charset="0"/>
              <a:cs typeface="Arial" charset="0"/>
            </a:endParaRPr>
          </a:p>
          <a:p>
            <a:pPr marL="457200" indent="-457200">
              <a:buFont typeface="Symbol" pitchFamily="18" charset="2"/>
              <a:buNone/>
              <a:defRPr/>
            </a:pPr>
            <a:endParaRPr b="1" dirty="0">
              <a:latin typeface="Arial" charset="0"/>
              <a:cs typeface="Arial" charset="0"/>
            </a:endParaRPr>
          </a:p>
          <a:p>
            <a:pPr marL="457200" indent="-457200">
              <a:buFont typeface="Symbol" pitchFamily="18" charset="2"/>
              <a:buNone/>
              <a:defRPr/>
            </a:pPr>
            <a:r>
              <a:rPr b="1" dirty="0">
                <a:latin typeface="Arial" charset="0"/>
                <a:cs typeface="Arial" charset="0"/>
              </a:rPr>
              <a:t>We will explore harmony in society</a:t>
            </a:r>
            <a:r>
              <a:rPr dirty="0">
                <a:latin typeface="Arial" charset="0"/>
                <a:cs typeface="Arial" charset="0"/>
              </a:rPr>
              <a:t> – </a:t>
            </a:r>
          </a:p>
          <a:p>
            <a:pPr marL="457200" indent="-457200">
              <a:buFont typeface="Symbol" pitchFamily="18" charset="2"/>
              <a:buNone/>
              <a:defRPr/>
            </a:pPr>
            <a:r>
              <a:rPr dirty="0">
                <a:latin typeface="Arial" charset="0"/>
                <a:cs typeface="Arial" charset="0"/>
              </a:rPr>
              <a:t>The base of harmony in society  is harmony in family </a:t>
            </a:r>
          </a:p>
          <a:p>
            <a:pPr marL="457200" indent="-457200">
              <a:buFont typeface="Symbol" pitchFamily="18" charset="2"/>
              <a:buNone/>
              <a:defRPr/>
            </a:pPr>
            <a:r>
              <a:rPr dirty="0">
                <a:latin typeface="Arial" charset="0"/>
                <a:cs typeface="Arial" charset="0"/>
              </a:rPr>
              <a:t>for which the base is harmony in human being</a:t>
            </a:r>
          </a:p>
        </p:txBody>
      </p:sp>
      <p:pic>
        <p:nvPicPr>
          <p:cNvPr id="12292" name="Picture 4">
            <a:extLst>
              <a:ext uri="{FF2B5EF4-FFF2-40B4-BE49-F238E27FC236}">
                <a16:creationId xmlns:a16="http://schemas.microsoft.com/office/drawing/2014/main" id="{991A446A-6721-42F4-A926-84A2546A2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41075" y="5486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7">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F78475D-747F-433D-AD88-D1AC263FB3B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 name="Text Placeholder 2">
            <a:extLst>
              <a:ext uri="{FF2B5EF4-FFF2-40B4-BE49-F238E27FC236}">
                <a16:creationId xmlns:a16="http://schemas.microsoft.com/office/drawing/2014/main" id="{85AAFD54-1EF5-41FA-BB66-82BC5C621E64}"/>
              </a:ext>
            </a:extLst>
          </p:cNvPr>
          <p:cNvSpPr>
            <a:spLocks noGrp="1"/>
          </p:cNvSpPr>
          <p:nvPr>
            <p:ph type="body" sz="quarter" idx="13"/>
          </p:nvPr>
        </p:nvSpPr>
        <p:spPr/>
        <p:txBody>
          <a:bodyPr>
            <a:normAutofit fontScale="92500" lnSpcReduction="10000"/>
          </a:bodyPr>
          <a:lstStyle/>
          <a:p>
            <a:pPr>
              <a:buFont typeface="Symbol" pitchFamily="18" charset="2"/>
              <a:buNone/>
              <a:defRPr/>
            </a:pPr>
            <a:r>
              <a:t>A society is composed of families living together, in a relationship of mutual fulfillment. They have a common goal, which is:</a:t>
            </a:r>
          </a:p>
          <a:p>
            <a:pPr marL="914400" lvl="2" indent="-457200">
              <a:buFont typeface="+mj-lt"/>
              <a:buAutoNum type="arabicPeriod"/>
              <a:defRPr/>
            </a:pPr>
            <a:r>
              <a:t>Right understanding &amp; right feeling (happiness) in every individual</a:t>
            </a:r>
          </a:p>
          <a:p>
            <a:pPr marL="914400" lvl="2" indent="-457200">
              <a:buFont typeface="+mj-lt"/>
              <a:buAutoNum type="arabicPeriod"/>
              <a:defRPr/>
            </a:pPr>
            <a:r>
              <a:t>Prosperity in every family</a:t>
            </a:r>
          </a:p>
          <a:p>
            <a:pPr marL="914400" lvl="2" indent="-457200">
              <a:buFont typeface="+mj-lt"/>
              <a:buAutoNum type="arabicPeriod"/>
              <a:defRPr/>
            </a:pPr>
            <a:r>
              <a:t>Fearlessness (trust) in society</a:t>
            </a:r>
          </a:p>
          <a:p>
            <a:pPr marL="914400" lvl="2" indent="-457200">
              <a:buFont typeface="+mj-lt"/>
              <a:buAutoNum type="arabicPeriod"/>
              <a:defRPr/>
            </a:pPr>
            <a:r>
              <a:t>Co-existence (mutual fulfilment) in nature/existence</a:t>
            </a:r>
          </a:p>
          <a:p>
            <a:pPr>
              <a:buFont typeface="Symbol" pitchFamily="18" charset="2"/>
              <a:buNone/>
              <a:defRPr/>
            </a:pPr>
            <a:r>
              <a:rPr sz="1200"/>
              <a:t> </a:t>
            </a:r>
          </a:p>
          <a:p>
            <a:pPr>
              <a:buFont typeface="Symbol" pitchFamily="18" charset="2"/>
              <a:buNone/>
              <a:defRPr/>
            </a:pPr>
            <a:r>
              <a:t>The family is the basic unit in society, i.e. society is composed of family, group of families, village family, group of village families, town family… and so on, where every individual is responsible or self-disciplined and self motivated by common values, participating in the larger order toward a common human goal</a:t>
            </a:r>
          </a:p>
          <a:p>
            <a:pPr>
              <a:buFont typeface="Symbol" pitchFamily="18" charset="2"/>
              <a:buNone/>
              <a:defRPr/>
            </a:pPr>
            <a:r>
              <a:rPr sz="1200"/>
              <a:t> </a:t>
            </a:r>
          </a:p>
          <a:p>
            <a:pPr>
              <a:buFont typeface="Symbol" pitchFamily="18" charset="2"/>
              <a:buNone/>
              <a:defRPr/>
            </a:pPr>
            <a:r>
              <a:t>Through the participation of every family in the society, in the 5 dimensions or social systems, the common human goal is fulfilled for all</a:t>
            </a:r>
          </a:p>
          <a:p>
            <a:pPr lvl="2">
              <a:buFont typeface="Symbol" pitchFamily="18" charset="2"/>
              <a:buNone/>
              <a:defRPr/>
            </a:pPr>
            <a:r>
              <a:rPr>
                <a:latin typeface="Arial" charset="0"/>
                <a:cs typeface="Arial" charset="0"/>
              </a:rPr>
              <a:t>– from family order to world family order</a:t>
            </a:r>
          </a:p>
          <a:p>
            <a:pPr lvl="2">
              <a:buFont typeface="Symbol" pitchFamily="18" charset="2"/>
              <a:buNone/>
              <a:defRPr/>
            </a:pPr>
            <a:r>
              <a:rPr>
                <a:latin typeface="Arial" charset="0"/>
                <a:cs typeface="Arial" charset="0"/>
              </a:rPr>
              <a:t>– generation after generation</a:t>
            </a:r>
          </a:p>
          <a:p>
            <a:pPr>
              <a:buFont typeface="Symbol" pitchFamily="18" charset="2"/>
              <a:buNone/>
              <a:defRPr/>
            </a:pPr>
            <a:endParaRPr sz="3500"/>
          </a:p>
          <a:p>
            <a:pPr>
              <a:buFont typeface="Symbol" pitchFamily="18" charset="2"/>
              <a:buNone/>
              <a:defRPr/>
            </a:pPr>
            <a:r>
              <a:rPr>
                <a:solidFill>
                  <a:srgbClr val="FF0000"/>
                </a:solidFill>
              </a:rPr>
              <a:t>[the current civilization is largely based on the assumption that human being = body, happiness is derived primarily from sensual pleasure &amp; feeling from other; and hence accumulation of physical facility, domination and exploitation is at the core of the socio-economic systems]</a:t>
            </a:r>
          </a:p>
        </p:txBody>
      </p:sp>
      <p:sp>
        <p:nvSpPr>
          <p:cNvPr id="61444" name="Rectangle 3">
            <a:extLst>
              <a:ext uri="{FF2B5EF4-FFF2-40B4-BE49-F238E27FC236}">
                <a16:creationId xmlns:a16="http://schemas.microsoft.com/office/drawing/2014/main" id="{00ADF1C3-0166-4386-830C-026C2D7043BA}"/>
              </a:ext>
            </a:extLst>
          </p:cNvPr>
          <p:cNvSpPr>
            <a:spLocks noChangeArrowheads="1"/>
          </p:cNvSpPr>
          <p:nvPr/>
        </p:nvSpPr>
        <p:spPr bwMode="auto">
          <a:xfrm>
            <a:off x="8534400" y="4240213"/>
            <a:ext cx="228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1400">
                <a:cs typeface="Arial" panose="020B0604020202020204" pitchFamily="34" charset="0"/>
              </a:rPr>
              <a:t>1. Education – Sanskar</a:t>
            </a:r>
            <a:endParaRPr lang="en-US" altLang="en-US" sz="1400" b="1">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cs typeface="Arial" panose="020B0604020202020204" pitchFamily="34" charset="0"/>
              </a:rPr>
              <a:t>2. Health – Self-regulation</a:t>
            </a:r>
            <a:endParaRPr lang="en-US" altLang="en-US" sz="1400" b="1">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cs typeface="Arial" panose="020B0604020202020204" pitchFamily="34" charset="0"/>
              </a:rPr>
              <a:t>3. Production – Work</a:t>
            </a:r>
            <a:endParaRPr lang="en-US" altLang="en-US" sz="1400" b="1">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cs typeface="Arial" panose="020B0604020202020204" pitchFamily="34" charset="0"/>
              </a:rPr>
              <a:t>4. Justice – Preservation</a:t>
            </a:r>
            <a:endParaRPr lang="en-US" altLang="en-US" sz="1400" b="1">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cs typeface="Arial" panose="020B0604020202020204" pitchFamily="34" charset="0"/>
              </a:rPr>
              <a:t>5. Exchange – Storage</a:t>
            </a:r>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34">
            <a:extLst>
              <a:ext uri="{FF2B5EF4-FFF2-40B4-BE49-F238E27FC236}">
                <a16:creationId xmlns:a16="http://schemas.microsoft.com/office/drawing/2014/main" id="{32AFAB8A-33B6-4B6D-AEE8-92446CE3077C}"/>
              </a:ext>
            </a:extLst>
          </p:cNvPr>
          <p:cNvGrpSpPr>
            <a:grpSpLocks/>
          </p:cNvGrpSpPr>
          <p:nvPr/>
        </p:nvGrpSpPr>
        <p:grpSpPr bwMode="auto">
          <a:xfrm>
            <a:off x="9712325" y="685800"/>
            <a:ext cx="1981200" cy="1655763"/>
            <a:chOff x="7123890" y="990600"/>
            <a:chExt cx="1981200" cy="1656315"/>
          </a:xfrm>
        </p:grpSpPr>
        <p:sp>
          <p:nvSpPr>
            <p:cNvPr id="54" name="Down Arrow 11">
              <a:extLst>
                <a:ext uri="{FF2B5EF4-FFF2-40B4-BE49-F238E27FC236}">
                  <a16:creationId xmlns:a16="http://schemas.microsoft.com/office/drawing/2014/main" id="{FB7E0E77-85DC-43E4-90C8-C8730B74AAE2}"/>
                </a:ext>
              </a:extLst>
            </p:cNvPr>
            <p:cNvSpPr/>
            <p:nvPr/>
          </p:nvSpPr>
          <p:spPr>
            <a:xfrm>
              <a:off x="8020828"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62483" name="TextBox 23">
              <a:extLst>
                <a:ext uri="{FF2B5EF4-FFF2-40B4-BE49-F238E27FC236}">
                  <a16:creationId xmlns:a16="http://schemas.microsoft.com/office/drawing/2014/main" id="{E77C2CC0-0697-49C0-9D8B-2D1D7853CB8D}"/>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Co-Existence</a:t>
              </a:r>
            </a:p>
            <a:p>
              <a:pPr eaLnBrk="1" hangingPunct="1"/>
              <a:r>
                <a:rPr lang="en-GB" altLang="en-US" sz="1600">
                  <a:solidFill>
                    <a:srgbClr val="000000"/>
                  </a:solidFill>
                  <a:cs typeface="Arial" panose="020B0604020202020204" pitchFamily="34" charset="0"/>
                </a:rPr>
                <a:t>(mutual fulfilment)</a:t>
              </a:r>
              <a:r>
                <a:rPr lang="en-GB" altLang="en-US">
                  <a:solidFill>
                    <a:srgbClr val="000000"/>
                  </a:solidFill>
                  <a:cs typeface="Arial" panose="020B0604020202020204" pitchFamily="34" charset="0"/>
                </a:rPr>
                <a:t> </a:t>
              </a:r>
              <a:endParaRPr lang="en-GB" altLang="en-US" sz="1600">
                <a:solidFill>
                  <a:srgbClr val="000000"/>
                </a:solidFill>
                <a:cs typeface="Arial" panose="020B0604020202020204" pitchFamily="34" charset="0"/>
              </a:endParaRPr>
            </a:p>
          </p:txBody>
        </p:sp>
        <p:sp>
          <p:nvSpPr>
            <p:cNvPr id="62484" name="TextBox 24">
              <a:extLst>
                <a:ext uri="{FF2B5EF4-FFF2-40B4-BE49-F238E27FC236}">
                  <a16:creationId xmlns:a16="http://schemas.microsoft.com/office/drawing/2014/main" id="{2EBC2B2E-0E8F-43EB-A9BA-8EB5182D4F6C}"/>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In Nature/ Existence</a:t>
              </a:r>
            </a:p>
          </p:txBody>
        </p:sp>
      </p:grpSp>
      <p:sp>
        <p:nvSpPr>
          <p:cNvPr id="62467" name="Title 1">
            <a:extLst>
              <a:ext uri="{FF2B5EF4-FFF2-40B4-BE49-F238E27FC236}">
                <a16:creationId xmlns:a16="http://schemas.microsoft.com/office/drawing/2014/main" id="{EBD7A4EA-A3FB-49C2-8271-29FA3D6622A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Harmony in the Society: Order, from Family Order to World Family Order – Universal Human Order</a:t>
            </a:r>
            <a:endParaRPr lang="en-IN" altLang="en-US" sz="2000"/>
          </a:p>
        </p:txBody>
      </p:sp>
      <p:sp>
        <p:nvSpPr>
          <p:cNvPr id="32772" name="Text Placeholder 2">
            <a:extLst>
              <a:ext uri="{FF2B5EF4-FFF2-40B4-BE49-F238E27FC236}">
                <a16:creationId xmlns:a16="http://schemas.microsoft.com/office/drawing/2014/main" id="{5CA03402-01ED-47DE-8AE8-F763575A5177}"/>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altLang="en-US" b="1"/>
              <a:t>Human Goal </a:t>
            </a:r>
          </a:p>
          <a:p>
            <a:pPr>
              <a:buFont typeface="Symbol" pitchFamily="18" charset="2"/>
              <a:buNone/>
              <a:defRPr/>
            </a:pPr>
            <a:r>
              <a:rPr altLang="en-US" b="1"/>
              <a:t>(</a:t>
            </a:r>
            <a:r>
              <a:rPr altLang="en-US" sz="2800" err="1">
                <a:latin typeface="Kruti Dev 010" pitchFamily="2" charset="0"/>
              </a:rPr>
              <a:t>ekuo</a:t>
            </a:r>
            <a:r>
              <a:rPr altLang="en-US" sz="2800">
                <a:latin typeface="Kruti Dev 010" pitchFamily="2" charset="0"/>
              </a:rPr>
              <a:t> y{;</a:t>
            </a:r>
            <a:r>
              <a:rPr altLang="en-US" b="1"/>
              <a:t>)</a:t>
            </a: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lang="it-IT" altLang="en-US" b="1"/>
          </a:p>
          <a:p>
            <a:pPr>
              <a:buFont typeface="Symbol" pitchFamily="18" charset="2"/>
              <a:buNone/>
              <a:defRPr/>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defRPr/>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defRPr/>
            </a:pPr>
            <a:r>
              <a:rPr altLang="en-US"/>
              <a:t>1. Education </a:t>
            </a:r>
            <a:r>
              <a:rPr lang="en-GB" altLang="en-US"/>
              <a:t>–</a:t>
            </a:r>
            <a:r>
              <a:rPr altLang="en-US"/>
              <a:t> </a:t>
            </a:r>
            <a:r>
              <a:rPr altLang="en-US" err="1"/>
              <a:t>Sanskar</a:t>
            </a:r>
            <a:endParaRPr lang="en-IN" altLang="en-US" b="1">
              <a:latin typeface="Kruti Dev 010" pitchFamily="2" charset="0"/>
            </a:endParaRPr>
          </a:p>
          <a:p>
            <a:pPr lvl="1">
              <a:buFont typeface="Wingdings" pitchFamily="2" charset="2"/>
              <a:buNone/>
              <a:defRPr/>
            </a:pPr>
            <a:r>
              <a:rPr lang="en-GB" altLang="en-US"/>
              <a:t>2. Health – Self-regulation</a:t>
            </a:r>
            <a:endParaRPr lang="en-GB" altLang="en-US" b="1">
              <a:latin typeface="Kruti Dev 010" pitchFamily="2" charset="0"/>
            </a:endParaRPr>
          </a:p>
          <a:p>
            <a:pPr lvl="1">
              <a:buFont typeface="Wingdings" pitchFamily="2" charset="2"/>
              <a:buNone/>
              <a:defRPr/>
            </a:pPr>
            <a:r>
              <a:rPr lang="en-GB" altLang="en-US"/>
              <a:t>3. Production – Work</a:t>
            </a:r>
            <a:endParaRPr lang="en-GB" altLang="en-US" b="1">
              <a:latin typeface="Kruti Dev 010" pitchFamily="2" charset="0"/>
            </a:endParaRPr>
          </a:p>
          <a:p>
            <a:pPr lvl="1">
              <a:buFont typeface="Symbol" panose="05050102010706020507" pitchFamily="18" charset="2"/>
              <a:buNone/>
              <a:defRPr/>
            </a:pPr>
            <a:r>
              <a:rPr altLang="en-US"/>
              <a:t>4. Justice          – Preservation</a:t>
            </a:r>
            <a:endParaRPr lang="en-IN" altLang="en-US" b="1">
              <a:latin typeface="Kruti Dev 010" pitchFamily="2" charset="0"/>
            </a:endParaRPr>
          </a:p>
          <a:p>
            <a:pPr lvl="1">
              <a:buFont typeface="Symbol" panose="05050102010706020507" pitchFamily="18" charset="2"/>
              <a:buNone/>
              <a:defRPr/>
            </a:pPr>
            <a:r>
              <a:rPr altLang="en-US"/>
              <a:t>5. Exchange – Storage	 </a:t>
            </a:r>
          </a:p>
          <a:p>
            <a:pPr lvl="1">
              <a:buFont typeface="Symbol" panose="05050102010706020507" pitchFamily="18" charset="2"/>
              <a:buNone/>
              <a:defRPr/>
            </a:pPr>
            <a:endParaRPr altLang="en-US"/>
          </a:p>
          <a:p>
            <a:pPr>
              <a:buFont typeface="Symbol" pitchFamily="18" charset="2"/>
              <a:buNone/>
              <a:defRPr/>
            </a:pPr>
            <a:r>
              <a:rPr b="1"/>
              <a:t>Scope</a:t>
            </a:r>
            <a:r>
              <a:rPr b="1">
                <a:latin typeface="Kruti Dev 010" pitchFamily="2" charset="0"/>
              </a:rPr>
              <a:t> </a:t>
            </a:r>
            <a:r>
              <a:rPr b="1"/>
              <a:t>– </a:t>
            </a:r>
            <a:r>
              <a:rPr b="1">
                <a:latin typeface="Arial" charset="0"/>
              </a:rPr>
              <a:t>From Family Order to World Family Order (Universal Human Order)</a:t>
            </a:r>
          </a:p>
          <a:p>
            <a:pPr>
              <a:buFont typeface="Symbol" pitchFamily="18" charset="2"/>
              <a:buNone/>
              <a:defRPr/>
            </a:pPr>
            <a:r>
              <a:t>Family – Family cluster – Village – Village cluster/city ... Nation ... World Family </a:t>
            </a:r>
          </a:p>
          <a:p>
            <a:pPr>
              <a:buFont typeface="Symbol" pitchFamily="18" charset="2"/>
              <a:buNone/>
              <a:defRPr/>
            </a:pPr>
            <a:r>
              <a:t>Order	  Order		  Order	    Order	            Order       </a:t>
            </a:r>
            <a:r>
              <a:rPr err="1"/>
              <a:t>Order</a:t>
            </a:r>
            <a:endParaRPr/>
          </a:p>
          <a:p>
            <a:pPr>
              <a:buFont typeface="Symbol" pitchFamily="18" charset="2"/>
              <a:buNone/>
              <a:defRPr/>
            </a:pPr>
            <a:r>
              <a:rPr sz="1600" b="1"/>
              <a:t>~</a:t>
            </a:r>
            <a:r>
              <a:rPr sz="2000" b="1">
                <a:latin typeface="Kruti Dev 010" pitchFamily="2" charset="0"/>
                <a:cs typeface="Arial" charset="0"/>
              </a:rPr>
              <a:t>10</a:t>
            </a:r>
            <a:r>
              <a:rPr sz="2000" b="1" baseline="30000">
                <a:latin typeface="Kruti Dev 010" pitchFamily="2" charset="0"/>
                <a:cs typeface="Arial" charset="0"/>
              </a:rPr>
              <a:t>1</a:t>
            </a:r>
            <a:r>
              <a:rPr sz="2000" b="1">
                <a:latin typeface="Kruti Dev 010" pitchFamily="2" charset="0"/>
                <a:cs typeface="Arial" charset="0"/>
              </a:rPr>
              <a:t>		</a:t>
            </a:r>
            <a:r>
              <a:rPr sz="2000" b="1"/>
              <a:t> </a:t>
            </a:r>
            <a:r>
              <a:rPr sz="1600" b="1"/>
              <a:t>~</a:t>
            </a:r>
            <a:r>
              <a:rPr sz="2000" b="1">
                <a:latin typeface="Kruti Dev 010" pitchFamily="2" charset="0"/>
                <a:cs typeface="Arial" charset="0"/>
              </a:rPr>
              <a:t>10</a:t>
            </a:r>
            <a:r>
              <a:rPr sz="2000" b="1" baseline="30000">
                <a:latin typeface="Kruti Dev 010" pitchFamily="2" charset="0"/>
                <a:cs typeface="Arial" charset="0"/>
              </a:rPr>
              <a:t>2</a:t>
            </a:r>
            <a:r>
              <a:rPr sz="2000" b="1">
                <a:latin typeface="Kruti Dev 010" pitchFamily="2" charset="0"/>
                <a:cs typeface="Arial" charset="0"/>
              </a:rPr>
              <a:t>						 </a:t>
            </a:r>
            <a:r>
              <a:rPr sz="2000" b="1"/>
              <a:t> </a:t>
            </a:r>
            <a:r>
              <a:rPr sz="1600" b="1"/>
              <a:t>~</a:t>
            </a:r>
            <a:r>
              <a:rPr sz="2000" b="1">
                <a:latin typeface="Kruti Dev 010" pitchFamily="2" charset="0"/>
                <a:cs typeface="Arial" charset="0"/>
              </a:rPr>
              <a:t>10</a:t>
            </a:r>
            <a:r>
              <a:rPr sz="2000" b="1" baseline="30000">
                <a:latin typeface="Kruti Dev 010" pitchFamily="2" charset="0"/>
                <a:cs typeface="Arial" charset="0"/>
              </a:rPr>
              <a:t>10</a:t>
            </a:r>
          </a:p>
          <a:p>
            <a:pPr lvl="1">
              <a:buFont typeface="Symbol" panose="05050102010706020507" pitchFamily="18" charset="2"/>
              <a:buNone/>
              <a:defRPr/>
            </a:pPr>
            <a:endParaRPr lang="en-IN" altLang="en-US"/>
          </a:p>
        </p:txBody>
      </p:sp>
      <p:grpSp>
        <p:nvGrpSpPr>
          <p:cNvPr id="62469" name="Group 29">
            <a:extLst>
              <a:ext uri="{FF2B5EF4-FFF2-40B4-BE49-F238E27FC236}">
                <a16:creationId xmlns:a16="http://schemas.microsoft.com/office/drawing/2014/main" id="{C4C965D5-63A3-4467-878A-9831CBC4854C}"/>
              </a:ext>
            </a:extLst>
          </p:cNvPr>
          <p:cNvGrpSpPr>
            <a:grpSpLocks/>
          </p:cNvGrpSpPr>
          <p:nvPr/>
        </p:nvGrpSpPr>
        <p:grpSpPr bwMode="auto">
          <a:xfrm>
            <a:off x="2590800" y="685800"/>
            <a:ext cx="2379663" cy="1379538"/>
            <a:chOff x="1620" y="990600"/>
            <a:chExt cx="2380035" cy="1379387"/>
          </a:xfrm>
        </p:grpSpPr>
        <p:sp>
          <p:nvSpPr>
            <p:cNvPr id="4" name="Down Arrow 3">
              <a:extLst>
                <a:ext uri="{FF2B5EF4-FFF2-40B4-BE49-F238E27FC236}">
                  <a16:creationId xmlns:a16="http://schemas.microsoft.com/office/drawing/2014/main" id="{EA2A09CD-4681-4D1E-A135-1A548F57070E}"/>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62480" name="TextBox 17">
              <a:extLst>
                <a:ext uri="{FF2B5EF4-FFF2-40B4-BE49-F238E27FC236}">
                  <a16:creationId xmlns:a16="http://schemas.microsoft.com/office/drawing/2014/main" id="{AFBF18F4-35BE-43B7-A9F5-1D39E44F9757}"/>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Right Understanding &amp; Right Feeling</a:t>
              </a:r>
            </a:p>
          </p:txBody>
        </p:sp>
        <p:sp>
          <p:nvSpPr>
            <p:cNvPr id="62481" name="TextBox 18">
              <a:extLst>
                <a:ext uri="{FF2B5EF4-FFF2-40B4-BE49-F238E27FC236}">
                  <a16:creationId xmlns:a16="http://schemas.microsoft.com/office/drawing/2014/main" id="{392DC095-358E-48CB-B8BC-449FF9918843}"/>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Individual</a:t>
              </a:r>
              <a:endParaRPr lang="en-IN" altLang="en-US">
                <a:solidFill>
                  <a:srgbClr val="000000"/>
                </a:solidFill>
                <a:cs typeface="Arial" panose="020B0604020202020204" pitchFamily="34" charset="0"/>
              </a:endParaRPr>
            </a:p>
          </p:txBody>
        </p:sp>
      </p:grpSp>
      <p:grpSp>
        <p:nvGrpSpPr>
          <p:cNvPr id="62470" name="Group 31">
            <a:extLst>
              <a:ext uri="{FF2B5EF4-FFF2-40B4-BE49-F238E27FC236}">
                <a16:creationId xmlns:a16="http://schemas.microsoft.com/office/drawing/2014/main" id="{90D59DB8-0480-43BE-BE8A-4A9425321846}"/>
              </a:ext>
            </a:extLst>
          </p:cNvPr>
          <p:cNvGrpSpPr>
            <a:grpSpLocks/>
          </p:cNvGrpSpPr>
          <p:nvPr/>
        </p:nvGrpSpPr>
        <p:grpSpPr bwMode="auto">
          <a:xfrm>
            <a:off x="5199063" y="685800"/>
            <a:ext cx="2038350" cy="1379538"/>
            <a:chOff x="2610255" y="990600"/>
            <a:chExt cx="2037945" cy="1379387"/>
          </a:xfrm>
        </p:grpSpPr>
        <p:sp>
          <p:nvSpPr>
            <p:cNvPr id="10" name="Down Arrow 9">
              <a:extLst>
                <a:ext uri="{FF2B5EF4-FFF2-40B4-BE49-F238E27FC236}">
                  <a16:creationId xmlns:a16="http://schemas.microsoft.com/office/drawing/2014/main" id="{4A087153-C3AD-4C5A-A85E-55A02B6EBA76}"/>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62477" name="TextBox 19">
              <a:extLst>
                <a:ext uri="{FF2B5EF4-FFF2-40B4-BE49-F238E27FC236}">
                  <a16:creationId xmlns:a16="http://schemas.microsoft.com/office/drawing/2014/main" id="{6E3CEDB9-D9C3-41EE-8413-5206C64C63F0}"/>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Prosperity</a:t>
              </a:r>
            </a:p>
            <a:p>
              <a:pPr eaLnBrk="1" hangingPunct="1"/>
              <a:endParaRPr lang="en-IN" altLang="en-US">
                <a:solidFill>
                  <a:srgbClr val="000000"/>
                </a:solidFill>
                <a:cs typeface="Arial" panose="020B0604020202020204" pitchFamily="34" charset="0"/>
              </a:endParaRPr>
            </a:p>
          </p:txBody>
        </p:sp>
        <p:sp>
          <p:nvSpPr>
            <p:cNvPr id="62478" name="TextBox 20">
              <a:extLst>
                <a:ext uri="{FF2B5EF4-FFF2-40B4-BE49-F238E27FC236}">
                  <a16:creationId xmlns:a16="http://schemas.microsoft.com/office/drawing/2014/main" id="{86A5CE81-44A6-455C-8DE5-247D2D60DA8E}"/>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Family</a:t>
              </a:r>
              <a:endParaRPr lang="en-IN" altLang="en-US">
                <a:solidFill>
                  <a:srgbClr val="000000"/>
                </a:solidFill>
                <a:cs typeface="Arial" panose="020B0604020202020204" pitchFamily="34" charset="0"/>
              </a:endParaRPr>
            </a:p>
          </p:txBody>
        </p:sp>
      </p:grpSp>
      <p:grpSp>
        <p:nvGrpSpPr>
          <p:cNvPr id="62471" name="Group 33">
            <a:extLst>
              <a:ext uri="{FF2B5EF4-FFF2-40B4-BE49-F238E27FC236}">
                <a16:creationId xmlns:a16="http://schemas.microsoft.com/office/drawing/2014/main" id="{9F1F6837-19DE-4AD3-90A0-73A90192B002}"/>
              </a:ext>
            </a:extLst>
          </p:cNvPr>
          <p:cNvGrpSpPr>
            <a:grpSpLocks/>
          </p:cNvGrpSpPr>
          <p:nvPr/>
        </p:nvGrpSpPr>
        <p:grpSpPr bwMode="auto">
          <a:xfrm>
            <a:off x="7524750" y="685800"/>
            <a:ext cx="1998663" cy="1379538"/>
            <a:chOff x="4935165" y="990600"/>
            <a:chExt cx="1999035" cy="1379387"/>
          </a:xfrm>
        </p:grpSpPr>
        <p:sp>
          <p:nvSpPr>
            <p:cNvPr id="11" name="Down Arrow 10">
              <a:extLst>
                <a:ext uri="{FF2B5EF4-FFF2-40B4-BE49-F238E27FC236}">
                  <a16:creationId xmlns:a16="http://schemas.microsoft.com/office/drawing/2014/main" id="{AF990A38-CFF9-445C-A74C-D5E9F27B4775}"/>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62474" name="TextBox 21">
              <a:extLst>
                <a:ext uri="{FF2B5EF4-FFF2-40B4-BE49-F238E27FC236}">
                  <a16:creationId xmlns:a16="http://schemas.microsoft.com/office/drawing/2014/main" id="{3C77176B-F3D8-4843-91DE-69ED31042ACD}"/>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Fearlessness</a:t>
              </a:r>
            </a:p>
            <a:p>
              <a:pPr eaLnBrk="1" hangingPunct="1"/>
              <a:r>
                <a:rPr lang="en-GB" altLang="en-US">
                  <a:solidFill>
                    <a:srgbClr val="000000"/>
                  </a:solidFill>
                  <a:cs typeface="Arial" panose="020B0604020202020204" pitchFamily="34" charset="0"/>
                </a:rPr>
                <a:t>(Trust)</a:t>
              </a:r>
              <a:endParaRPr lang="en-IN" altLang="en-US">
                <a:solidFill>
                  <a:srgbClr val="000000"/>
                </a:solidFill>
                <a:cs typeface="Arial" panose="020B0604020202020204" pitchFamily="34" charset="0"/>
              </a:endParaRPr>
            </a:p>
          </p:txBody>
        </p:sp>
        <p:sp>
          <p:nvSpPr>
            <p:cNvPr id="62475" name="TextBox 22">
              <a:extLst>
                <a:ext uri="{FF2B5EF4-FFF2-40B4-BE49-F238E27FC236}">
                  <a16:creationId xmlns:a16="http://schemas.microsoft.com/office/drawing/2014/main" id="{50766F9F-57A8-4261-9953-A0AA6EF1736B}"/>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Society</a:t>
              </a:r>
              <a:endParaRPr lang="en-IN" altLang="en-US">
                <a:solidFill>
                  <a:srgbClr val="000000"/>
                </a:solidFill>
                <a:cs typeface="Arial" panose="020B0604020202020204" pitchFamily="34" charset="0"/>
              </a:endParaRPr>
            </a:p>
          </p:txBody>
        </p:sp>
      </p:grpSp>
      <p:sp>
        <p:nvSpPr>
          <p:cNvPr id="62472" name="Rectangle 52">
            <a:extLst>
              <a:ext uri="{FF2B5EF4-FFF2-40B4-BE49-F238E27FC236}">
                <a16:creationId xmlns:a16="http://schemas.microsoft.com/office/drawing/2014/main" id="{42D4100C-6F1D-404E-86A4-CD15562FE690}"/>
              </a:ext>
            </a:extLst>
          </p:cNvPr>
          <p:cNvSpPr>
            <a:spLocks noChangeArrowheads="1"/>
          </p:cNvSpPr>
          <p:nvPr/>
        </p:nvSpPr>
        <p:spPr bwMode="auto">
          <a:xfrm>
            <a:off x="3829050" y="135255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Happiness</a:t>
            </a:r>
            <a:endParaRPr lang="en-US" altLang="en-US">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0">
            <a:extLst>
              <a:ext uri="{FF2B5EF4-FFF2-40B4-BE49-F238E27FC236}">
                <a16:creationId xmlns:a16="http://schemas.microsoft.com/office/drawing/2014/main" id="{C482F4B5-8995-4B08-94D8-4BB13018BE6A}"/>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4EE6257-3086-4149-8DFB-B3BF46A05DE7}"/>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Assignment for Today</a:t>
            </a:r>
          </a:p>
        </p:txBody>
      </p:sp>
      <p:sp>
        <p:nvSpPr>
          <p:cNvPr id="3" name="Text Placeholder 2">
            <a:extLst>
              <a:ext uri="{FF2B5EF4-FFF2-40B4-BE49-F238E27FC236}">
                <a16:creationId xmlns:a16="http://schemas.microsoft.com/office/drawing/2014/main" id="{5DD6D82B-5B1A-4BF5-BA21-8E36B93B7ACF}"/>
              </a:ext>
            </a:extLst>
          </p:cNvPr>
          <p:cNvSpPr>
            <a:spLocks noGrp="1"/>
          </p:cNvSpPr>
          <p:nvPr>
            <p:ph type="body" sz="quarter" idx="13"/>
          </p:nvPr>
        </p:nvSpPr>
        <p:spPr/>
        <p:txBody>
          <a:bodyPr/>
          <a:lstStyle/>
          <a:p>
            <a:pPr marL="457200" indent="-457200">
              <a:buFont typeface="Symbol" pitchFamily="18" charset="2"/>
              <a:buAutoNum type="arabicPeriod"/>
            </a:pPr>
            <a:r>
              <a:rPr lang="en-US" altLang="en-US" dirty="0"/>
              <a:t>What is the common goal of </a:t>
            </a:r>
            <a:r>
              <a:rPr lang="en-US" dirty="0"/>
              <a:t>the organization you belong to? …</a:t>
            </a:r>
            <a:r>
              <a:rPr lang="en-US" altLang="en-US" dirty="0"/>
              <a:t>your family? How does it map to the Human Goal?</a:t>
            </a:r>
          </a:p>
          <a:p>
            <a:pPr marL="457200" indent="-457200">
              <a:buFont typeface="Symbol" pitchFamily="18" charset="2"/>
              <a:buAutoNum type="arabicPeriod"/>
            </a:pPr>
            <a:endParaRPr lang="en-US" altLang="en-US" dirty="0"/>
          </a:p>
          <a:p>
            <a:pPr marL="457200" indent="-457200">
              <a:buFont typeface="Symbol" pitchFamily="18" charset="2"/>
              <a:buAutoNum type="arabicPeriod"/>
            </a:pPr>
            <a:r>
              <a:rPr lang="en-US" altLang="en-US" dirty="0"/>
              <a:t>Is the goal and how to achieve it discussed periodically? </a:t>
            </a:r>
          </a:p>
          <a:p>
            <a:pPr marL="457200" indent="-457200">
              <a:buFont typeface="Symbol" pitchFamily="18" charset="2"/>
              <a:buAutoNum type="arabicPeriod"/>
            </a:pPr>
            <a:endParaRPr lang="en-US" dirty="0"/>
          </a:p>
          <a:p>
            <a:pPr marL="457200" indent="-457200">
              <a:buFont typeface="Symbol" pitchFamily="18" charset="2"/>
              <a:buAutoNum type="arabicPeriod"/>
            </a:pPr>
            <a:r>
              <a:rPr dirty="0"/>
              <a:t>How can you, your family and your organization contribute to ensuring right understanding and right feeling in the neighborhood of the institution?</a:t>
            </a:r>
            <a:endParaRPr lang="en-IN" dirty="0"/>
          </a:p>
          <a:p>
            <a:pPr>
              <a:defRPr/>
            </a:pP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137DC11-2907-4C3C-A2A4-2D26A407805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is Desirable and Where are we today?</a:t>
            </a:r>
          </a:p>
        </p:txBody>
      </p:sp>
      <p:sp>
        <p:nvSpPr>
          <p:cNvPr id="6147" name="Text Placeholder 2">
            <a:extLst>
              <a:ext uri="{FF2B5EF4-FFF2-40B4-BE49-F238E27FC236}">
                <a16:creationId xmlns:a16="http://schemas.microsoft.com/office/drawing/2014/main" id="{3BAB4677-7B0A-4CA2-97CE-185CB7711816}"/>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Families living together, in a relationship of mutual fulfillment</a:t>
            </a:r>
          </a:p>
          <a:p>
            <a:pPr>
              <a:buFont typeface="Symbol" pitchFamily="18" charset="2"/>
              <a:buNone/>
              <a:defRPr/>
            </a:pPr>
            <a:r>
              <a:rPr>
                <a:latin typeface="Arial" charset="0"/>
                <a:cs typeface="Arial" charset="0"/>
              </a:rPr>
              <a:t>(common goal)</a:t>
            </a:r>
          </a:p>
          <a:p>
            <a:pPr>
              <a:buFont typeface="Symbol" pitchFamily="18" charset="2"/>
              <a:buNone/>
              <a:defRPr/>
            </a:pPr>
            <a:r>
              <a:rPr b="1">
                <a:latin typeface="Arial" charset="0"/>
                <a:cs typeface="Arial" charset="0"/>
              </a:rPr>
              <a:t>Society</a:t>
            </a:r>
            <a:endParaRPr>
              <a:latin typeface="Arial" charset="0"/>
              <a:cs typeface="Arial" charset="0"/>
            </a:endParaRPr>
          </a:p>
          <a:p>
            <a:pPr>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People living together, but not in relationship of mutual fulfillment </a:t>
            </a:r>
          </a:p>
          <a:p>
            <a:pPr marL="457200" indent="-457200">
              <a:buFont typeface="Symbol" pitchFamily="18" charset="2"/>
              <a:buNone/>
              <a:defRPr/>
            </a:pPr>
            <a:r>
              <a:rPr>
                <a:latin typeface="Arial" charset="0"/>
                <a:cs typeface="Arial" charset="0"/>
              </a:rPr>
              <a:t>(differing goals)</a:t>
            </a:r>
          </a:p>
          <a:p>
            <a:pPr marL="457200" indent="-457200">
              <a:buFont typeface="Symbol" pitchFamily="18" charset="2"/>
              <a:buNone/>
              <a:defRPr/>
            </a:pPr>
            <a:r>
              <a:rPr b="1">
                <a:latin typeface="Arial" charset="0"/>
                <a:cs typeface="Arial" charset="0"/>
              </a:rPr>
              <a:t>Crowd</a:t>
            </a:r>
            <a:endParaRPr>
              <a:latin typeface="Arial" charset="0"/>
              <a:cs typeface="Arial" charset="0"/>
            </a:endParaRPr>
          </a:p>
          <a:p>
            <a:pPr marL="457200" indent="-457200">
              <a:buFont typeface="+mj-lt"/>
              <a:buAutoNum type="arabicPeriod"/>
              <a:defRPr/>
            </a:pPr>
            <a:endParaRPr>
              <a:latin typeface="Arial" charset="0"/>
              <a:cs typeface="Arial" charset="0"/>
            </a:endParaRPr>
          </a:p>
          <a:p>
            <a:pPr marL="457200" indent="-457200">
              <a:buFont typeface="Symbol" pitchFamily="18" charset="2"/>
              <a:buNone/>
              <a:defRPr/>
            </a:pPr>
            <a:r>
              <a:rPr>
                <a:latin typeface="Arial" charset="0"/>
                <a:cs typeface="Arial" charset="0"/>
              </a:rPr>
              <a:t>People living separately, in opposition / struggle</a:t>
            </a:r>
          </a:p>
          <a:p>
            <a:pPr marL="457200" indent="-457200">
              <a:buFont typeface="Symbol" pitchFamily="18" charset="2"/>
              <a:buNone/>
              <a:defRPr/>
            </a:pPr>
            <a:r>
              <a:rPr>
                <a:latin typeface="Arial" charset="0"/>
                <a:cs typeface="Arial" charset="0"/>
              </a:rPr>
              <a:t>(conflicting goals)</a:t>
            </a:r>
          </a:p>
          <a:p>
            <a:pPr marL="457200" indent="-457200">
              <a:buFont typeface="Symbol" pitchFamily="18" charset="2"/>
              <a:buNone/>
              <a:defRPr/>
            </a:pPr>
            <a:r>
              <a:rPr b="1">
                <a:latin typeface="Arial" charset="0"/>
                <a:cs typeface="Arial" charset="0"/>
              </a:rPr>
              <a:t>Battlefield</a:t>
            </a:r>
          </a:p>
        </p:txBody>
      </p:sp>
      <p:pic>
        <p:nvPicPr>
          <p:cNvPr id="5" name="Picture 4">
            <a:extLst>
              <a:ext uri="{FF2B5EF4-FFF2-40B4-BE49-F238E27FC236}">
                <a16:creationId xmlns:a16="http://schemas.microsoft.com/office/drawing/2014/main" id="{F38FD397-23E7-425C-9C73-246E02AC9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900" y="5269132"/>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D94DEB2-31FA-474C-A223-57C9FBCA316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p>
        </p:txBody>
      </p:sp>
      <p:sp>
        <p:nvSpPr>
          <p:cNvPr id="3" name="Text Placeholder 2">
            <a:extLst>
              <a:ext uri="{FF2B5EF4-FFF2-40B4-BE49-F238E27FC236}">
                <a16:creationId xmlns:a16="http://schemas.microsoft.com/office/drawing/2014/main" id="{05777782-38B8-4359-8B86-F649C487F304}"/>
              </a:ext>
            </a:extLst>
          </p:cNvPr>
          <p:cNvSpPr>
            <a:spLocks noGrp="1"/>
          </p:cNvSpPr>
          <p:nvPr>
            <p:ph type="body" sz="quarter" idx="13"/>
          </p:nvPr>
        </p:nvSpPr>
        <p:spPr/>
        <p:txBody>
          <a:bodyPr/>
          <a:lstStyle/>
          <a:p>
            <a:pPr marL="0" indent="0">
              <a:buFont typeface="Symbol" pitchFamily="18" charset="2"/>
              <a:buNone/>
              <a:defRPr/>
            </a:pPr>
            <a:r>
              <a:t>What is the common goal of the organization you belong to? How does it map to the Human Goal?</a:t>
            </a:r>
            <a:endParaRPr lang="en-IN"/>
          </a:p>
          <a:p>
            <a:pPr marL="0" indent="0">
              <a:buFont typeface="Symbol" pitchFamily="18" charset="2"/>
              <a:buNone/>
              <a:defRPr/>
            </a:pPr>
            <a:r>
              <a:t> </a:t>
            </a:r>
            <a:endParaRPr lang="en-IN"/>
          </a:p>
          <a:p>
            <a:pPr marL="0" indent="0">
              <a:buFont typeface="Symbol" pitchFamily="18" charset="2"/>
              <a:buNone/>
              <a:defRPr/>
            </a:pPr>
            <a:r>
              <a:t>How can you and your organization contribute for ensuring right understanding and right feeling in the neighborhood of the institution?</a:t>
            </a:r>
            <a:endParaRPr lang="en-IN"/>
          </a:p>
          <a:p>
            <a:pPr>
              <a:defRPr/>
            </a:pPr>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ubtitle 4">
            <a:extLst>
              <a:ext uri="{FF2B5EF4-FFF2-40B4-BE49-F238E27FC236}">
                <a16:creationId xmlns:a16="http://schemas.microsoft.com/office/drawing/2014/main" id="{55B48A25-D771-400E-85C3-D27FAD6243B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17: Understanding Harmony in the Society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68611" name="Title 3">
            <a:extLst>
              <a:ext uri="{FF2B5EF4-FFF2-40B4-BE49-F238E27FC236}">
                <a16:creationId xmlns:a16="http://schemas.microsoft.com/office/drawing/2014/main" id="{A1610F3C-1431-4A95-9761-0EC205A7B87B}"/>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65C9CC84-F633-4D8C-AF39-AFC956E0F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34">
            <a:extLst>
              <a:ext uri="{FF2B5EF4-FFF2-40B4-BE49-F238E27FC236}">
                <a16:creationId xmlns:a16="http://schemas.microsoft.com/office/drawing/2014/main" id="{5316C3CF-4801-4EF3-BFDD-708BD3BAA5B2}"/>
              </a:ext>
            </a:extLst>
          </p:cNvPr>
          <p:cNvGrpSpPr>
            <a:grpSpLocks/>
          </p:cNvGrpSpPr>
          <p:nvPr/>
        </p:nvGrpSpPr>
        <p:grpSpPr bwMode="auto">
          <a:xfrm>
            <a:off x="8647113" y="1162050"/>
            <a:ext cx="1981200" cy="1655763"/>
            <a:chOff x="7123890" y="990600"/>
            <a:chExt cx="1981200" cy="1656315"/>
          </a:xfrm>
        </p:grpSpPr>
        <p:sp>
          <p:nvSpPr>
            <p:cNvPr id="54" name="Down Arrow 11">
              <a:extLst>
                <a:ext uri="{FF2B5EF4-FFF2-40B4-BE49-F238E27FC236}">
                  <a16:creationId xmlns:a16="http://schemas.microsoft.com/office/drawing/2014/main" id="{4CB0649B-A590-449C-9278-D288D22291DC}"/>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70694" name="TextBox 23">
              <a:extLst>
                <a:ext uri="{FF2B5EF4-FFF2-40B4-BE49-F238E27FC236}">
                  <a16:creationId xmlns:a16="http://schemas.microsoft.com/office/drawing/2014/main" id="{B52E273E-3E41-4DC4-9110-8C1514C002C4}"/>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70695" name="TextBox 24">
              <a:extLst>
                <a:ext uri="{FF2B5EF4-FFF2-40B4-BE49-F238E27FC236}">
                  <a16:creationId xmlns:a16="http://schemas.microsoft.com/office/drawing/2014/main" id="{F11DB8D9-3F1D-43C3-B9F3-9B43ED3A4385}"/>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70659" name="Title 1">
            <a:extLst>
              <a:ext uri="{FF2B5EF4-FFF2-40B4-BE49-F238E27FC236}">
                <a16:creationId xmlns:a16="http://schemas.microsoft.com/office/drawing/2014/main" id="{82421958-3B2F-40F1-B9DA-7A276A52D0A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70660" name="Text Placeholder 2">
            <a:extLst>
              <a:ext uri="{FF2B5EF4-FFF2-40B4-BE49-F238E27FC236}">
                <a16:creationId xmlns:a16="http://schemas.microsoft.com/office/drawing/2014/main" id="{BC52EB6E-37F1-4B6A-B721-8BE24583CD8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a:t>
            </a: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70661" name="Group 29">
            <a:extLst>
              <a:ext uri="{FF2B5EF4-FFF2-40B4-BE49-F238E27FC236}">
                <a16:creationId xmlns:a16="http://schemas.microsoft.com/office/drawing/2014/main" id="{47890B5C-78B7-41FF-A516-CC7574042931}"/>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B73BEE7A-7407-448B-9162-BFAFCE16551B}"/>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70691" name="TextBox 17">
              <a:extLst>
                <a:ext uri="{FF2B5EF4-FFF2-40B4-BE49-F238E27FC236}">
                  <a16:creationId xmlns:a16="http://schemas.microsoft.com/office/drawing/2014/main" id="{B2A160AB-0F8C-4658-9BF8-A3CA315D44B5}"/>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70692" name="TextBox 18">
              <a:extLst>
                <a:ext uri="{FF2B5EF4-FFF2-40B4-BE49-F238E27FC236}">
                  <a16:creationId xmlns:a16="http://schemas.microsoft.com/office/drawing/2014/main" id="{CE7E1F80-EC92-42B7-B8D5-F5A5CE7E0067}"/>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70662" name="Group 31">
            <a:extLst>
              <a:ext uri="{FF2B5EF4-FFF2-40B4-BE49-F238E27FC236}">
                <a16:creationId xmlns:a16="http://schemas.microsoft.com/office/drawing/2014/main" id="{A208EE72-42A4-41DB-9666-702C9AF0D87B}"/>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EA61E3CB-8A16-4C2F-8E90-2C9103DD35B5}"/>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70688" name="TextBox 19">
              <a:extLst>
                <a:ext uri="{FF2B5EF4-FFF2-40B4-BE49-F238E27FC236}">
                  <a16:creationId xmlns:a16="http://schemas.microsoft.com/office/drawing/2014/main" id="{CE4C96A3-481E-4EDD-8D37-05689BC2C3F7}"/>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70689" name="TextBox 20">
              <a:extLst>
                <a:ext uri="{FF2B5EF4-FFF2-40B4-BE49-F238E27FC236}">
                  <a16:creationId xmlns:a16="http://schemas.microsoft.com/office/drawing/2014/main" id="{0AC951F7-0321-4C39-9F01-A21F540DA188}"/>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70663" name="Group 33">
            <a:extLst>
              <a:ext uri="{FF2B5EF4-FFF2-40B4-BE49-F238E27FC236}">
                <a16:creationId xmlns:a16="http://schemas.microsoft.com/office/drawing/2014/main" id="{6FDB7E4F-6951-4A28-9DC4-2B342671BD56}"/>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7A1C1521-3FC3-4D3D-9404-E6D9CDDAD157}"/>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70685" name="TextBox 21">
              <a:extLst>
                <a:ext uri="{FF2B5EF4-FFF2-40B4-BE49-F238E27FC236}">
                  <a16:creationId xmlns:a16="http://schemas.microsoft.com/office/drawing/2014/main" id="{A4942B45-89E1-42E0-81C7-A05F08A488ED}"/>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70686" name="TextBox 22">
              <a:extLst>
                <a:ext uri="{FF2B5EF4-FFF2-40B4-BE49-F238E27FC236}">
                  <a16:creationId xmlns:a16="http://schemas.microsoft.com/office/drawing/2014/main" id="{E2FC68A5-3866-436A-82FE-6AD1CF23CDEC}"/>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296C0F89-2E75-4B52-A304-0FC6B1C7284E}"/>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73E0E287-6EE0-472A-B480-0284E32362D1}"/>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2" name="Oval 31">
            <a:extLst>
              <a:ext uri="{FF2B5EF4-FFF2-40B4-BE49-F238E27FC236}">
                <a16:creationId xmlns:a16="http://schemas.microsoft.com/office/drawing/2014/main" id="{D9FE9BEB-653A-4886-A946-D25AE71E9040}"/>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4" name="Oval 4">
            <a:extLst>
              <a:ext uri="{FF2B5EF4-FFF2-40B4-BE49-F238E27FC236}">
                <a16:creationId xmlns:a16="http://schemas.microsoft.com/office/drawing/2014/main" id="{7D676854-EEE7-4C3F-A454-963171CF960B}"/>
              </a:ext>
            </a:extLst>
          </p:cNvPr>
          <p:cNvSpPr/>
          <p:nvPr/>
        </p:nvSpPr>
        <p:spPr>
          <a:xfrm>
            <a:off x="31242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5" name="Oval 34">
            <a:extLst>
              <a:ext uri="{FF2B5EF4-FFF2-40B4-BE49-F238E27FC236}">
                <a16:creationId xmlns:a16="http://schemas.microsoft.com/office/drawing/2014/main" id="{769E5F8E-0103-4793-B1F8-52146055FF23}"/>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6" name="Oval 5">
            <a:extLst>
              <a:ext uri="{FF2B5EF4-FFF2-40B4-BE49-F238E27FC236}">
                <a16:creationId xmlns:a16="http://schemas.microsoft.com/office/drawing/2014/main" id="{86F65F4C-7C17-4808-B432-26696E0D5B34}"/>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8" name="Right Brace 37">
            <a:extLst>
              <a:ext uri="{FF2B5EF4-FFF2-40B4-BE49-F238E27FC236}">
                <a16:creationId xmlns:a16="http://schemas.microsoft.com/office/drawing/2014/main" id="{E7855D68-FACC-45A5-9295-3BB82F97D53B}"/>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9" name="Oval 5">
            <a:extLst>
              <a:ext uri="{FF2B5EF4-FFF2-40B4-BE49-F238E27FC236}">
                <a16:creationId xmlns:a16="http://schemas.microsoft.com/office/drawing/2014/main" id="{32595869-E66C-4888-832D-7118E7D6C772}"/>
              </a:ext>
            </a:extLst>
          </p:cNvPr>
          <p:cNvSpPr/>
          <p:nvPr/>
        </p:nvSpPr>
        <p:spPr>
          <a:xfrm>
            <a:off x="31242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40" name="Oval 4">
            <a:extLst>
              <a:ext uri="{FF2B5EF4-FFF2-40B4-BE49-F238E27FC236}">
                <a16:creationId xmlns:a16="http://schemas.microsoft.com/office/drawing/2014/main" id="{6D5FAABF-DD44-458A-BEC9-ACDE8FD5D80E}"/>
              </a:ext>
            </a:extLst>
          </p:cNvPr>
          <p:cNvSpPr/>
          <p:nvPr/>
        </p:nvSpPr>
        <p:spPr>
          <a:xfrm>
            <a:off x="36576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2" name="Oval 4">
            <a:extLst>
              <a:ext uri="{FF2B5EF4-FFF2-40B4-BE49-F238E27FC236}">
                <a16:creationId xmlns:a16="http://schemas.microsoft.com/office/drawing/2014/main" id="{F6A1F7EA-A2F9-4307-9CEE-83A9F246C66A}"/>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1" name="Oval 4">
            <a:extLst>
              <a:ext uri="{FF2B5EF4-FFF2-40B4-BE49-F238E27FC236}">
                <a16:creationId xmlns:a16="http://schemas.microsoft.com/office/drawing/2014/main" id="{47ACBB31-E2CD-4514-9C10-97B33E4F4721}"/>
              </a:ext>
            </a:extLst>
          </p:cNvPr>
          <p:cNvSpPr/>
          <p:nvPr/>
        </p:nvSpPr>
        <p:spPr>
          <a:xfrm>
            <a:off x="15240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3" name="Oval 5">
            <a:extLst>
              <a:ext uri="{FF2B5EF4-FFF2-40B4-BE49-F238E27FC236}">
                <a16:creationId xmlns:a16="http://schemas.microsoft.com/office/drawing/2014/main" id="{DFB35FFF-5CCA-4E50-84D7-324C73065BE5}"/>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4" name="Oval 43">
            <a:extLst>
              <a:ext uri="{FF2B5EF4-FFF2-40B4-BE49-F238E27FC236}">
                <a16:creationId xmlns:a16="http://schemas.microsoft.com/office/drawing/2014/main" id="{1406E39C-60E0-4EA3-97CD-2789AE692CF6}"/>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45" name="Oval 44">
            <a:extLst>
              <a:ext uri="{FF2B5EF4-FFF2-40B4-BE49-F238E27FC236}">
                <a16:creationId xmlns:a16="http://schemas.microsoft.com/office/drawing/2014/main" id="{746CD0DA-7492-40EB-AE71-595073D9FE5F}"/>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47" name="Oval 4">
            <a:extLst>
              <a:ext uri="{FF2B5EF4-FFF2-40B4-BE49-F238E27FC236}">
                <a16:creationId xmlns:a16="http://schemas.microsoft.com/office/drawing/2014/main" id="{27F472EC-E89B-4C6B-B399-C16FA8D1AFDA}"/>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48" name="Oval 5">
            <a:extLst>
              <a:ext uri="{FF2B5EF4-FFF2-40B4-BE49-F238E27FC236}">
                <a16:creationId xmlns:a16="http://schemas.microsoft.com/office/drawing/2014/main" id="{64B21496-7A71-48E7-AE84-18DEACE4D8C0}"/>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50" name="Straight Arrow Connector 49">
            <a:extLst>
              <a:ext uri="{FF2B5EF4-FFF2-40B4-BE49-F238E27FC236}">
                <a16:creationId xmlns:a16="http://schemas.microsoft.com/office/drawing/2014/main" id="{47952E9A-1A5B-4229-BCF3-4BA9651A7BF9}"/>
              </a:ext>
            </a:extLst>
          </p:cNvPr>
          <p:cNvCxnSpPr>
            <a:stCxn id="44" idx="6"/>
            <a:endCxn id="45"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657FA7-4A57-4840-8387-A2E6FC4780C0}"/>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669C915-0FC5-4E8C-8CE6-08C38C1CEDE4}"/>
              </a:ext>
            </a:extLst>
          </p:cNvPr>
          <p:cNvCxnSpPr>
            <a:endCxn id="48"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83" name="Rectangle 52">
            <a:extLst>
              <a:ext uri="{FF2B5EF4-FFF2-40B4-BE49-F238E27FC236}">
                <a16:creationId xmlns:a16="http://schemas.microsoft.com/office/drawing/2014/main" id="{09A62AA9-6C83-4C43-AD33-EBFE4DA5A19C}"/>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EEDCADD-69CE-4A54-9DFF-55FA57A1392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 name="Text Placeholder 2">
            <a:extLst>
              <a:ext uri="{FF2B5EF4-FFF2-40B4-BE49-F238E27FC236}">
                <a16:creationId xmlns:a16="http://schemas.microsoft.com/office/drawing/2014/main" id="{9C8A1195-5369-4A0B-BC58-BFD9D55159F2}"/>
              </a:ext>
            </a:extLst>
          </p:cNvPr>
          <p:cNvSpPr>
            <a:spLocks noGrp="1"/>
          </p:cNvSpPr>
          <p:nvPr>
            <p:ph type="body" sz="quarter" idx="13"/>
          </p:nvPr>
        </p:nvSpPr>
        <p:spPr/>
        <p:txBody>
          <a:bodyPr>
            <a:normAutofit fontScale="92500" lnSpcReduction="10000"/>
          </a:bodyPr>
          <a:lstStyle/>
          <a:p>
            <a:pPr>
              <a:buFont typeface="Symbol" pitchFamily="18" charset="2"/>
              <a:buNone/>
              <a:defRPr/>
            </a:pPr>
            <a:r>
              <a:t>A society is composed of families living together, in a relationship of mutual fulfillment. They have a common goal, which is:</a:t>
            </a:r>
          </a:p>
          <a:p>
            <a:pPr marL="914400" lvl="2" indent="-457200">
              <a:buFont typeface="+mj-lt"/>
              <a:buAutoNum type="arabicPeriod"/>
              <a:defRPr/>
            </a:pPr>
            <a:r>
              <a:t>Right understanding &amp; right feeling (happiness) in every individual</a:t>
            </a:r>
          </a:p>
          <a:p>
            <a:pPr marL="914400" lvl="2" indent="-457200">
              <a:buFont typeface="+mj-lt"/>
              <a:buAutoNum type="arabicPeriod"/>
              <a:defRPr/>
            </a:pPr>
            <a:r>
              <a:t>Prosperity in every family</a:t>
            </a:r>
          </a:p>
          <a:p>
            <a:pPr marL="914400" lvl="2" indent="-457200">
              <a:buFont typeface="+mj-lt"/>
              <a:buAutoNum type="arabicPeriod"/>
              <a:defRPr/>
            </a:pPr>
            <a:r>
              <a:t>Fearlessness (trust) in society</a:t>
            </a:r>
          </a:p>
          <a:p>
            <a:pPr marL="914400" lvl="2" indent="-457200">
              <a:buFont typeface="+mj-lt"/>
              <a:buAutoNum type="arabicPeriod"/>
              <a:defRPr/>
            </a:pPr>
            <a:r>
              <a:t>Co-existence (mutual fulfilment) in nature/existence</a:t>
            </a:r>
          </a:p>
          <a:p>
            <a:pPr>
              <a:buFont typeface="Symbol" pitchFamily="18" charset="2"/>
              <a:buNone/>
              <a:defRPr/>
            </a:pPr>
            <a:r>
              <a:rPr sz="1200"/>
              <a:t> </a:t>
            </a:r>
          </a:p>
          <a:p>
            <a:pPr>
              <a:buFont typeface="Symbol" pitchFamily="18" charset="2"/>
              <a:buNone/>
              <a:defRPr/>
            </a:pPr>
            <a:r>
              <a:t>The family is the basic unit in society, i.e. society is composed of family, group of families, village family, group of village families, town family… and so on, where every individual is responsible or self-disciplined and self motivated by common values, participating in the larger order toward a common human goal</a:t>
            </a:r>
          </a:p>
          <a:p>
            <a:pPr>
              <a:buFont typeface="Symbol" pitchFamily="18" charset="2"/>
              <a:buNone/>
              <a:defRPr/>
            </a:pPr>
            <a:r>
              <a:rPr sz="1200"/>
              <a:t> </a:t>
            </a:r>
          </a:p>
          <a:p>
            <a:pPr>
              <a:buFont typeface="Symbol" pitchFamily="18" charset="2"/>
              <a:buNone/>
              <a:defRPr/>
            </a:pPr>
            <a:r>
              <a:t>Through the participation of every family in the society, in the 5 dimensions or social systems, the common human goal is fulfilled for all</a:t>
            </a:r>
          </a:p>
          <a:p>
            <a:pPr lvl="2">
              <a:buFont typeface="Symbol" pitchFamily="18" charset="2"/>
              <a:buNone/>
              <a:defRPr/>
            </a:pPr>
            <a:r>
              <a:rPr>
                <a:latin typeface="Arial" charset="0"/>
                <a:cs typeface="Arial" charset="0"/>
              </a:rPr>
              <a:t>– from family order to world family order</a:t>
            </a:r>
          </a:p>
          <a:p>
            <a:pPr lvl="2">
              <a:buFont typeface="Symbol" pitchFamily="18" charset="2"/>
              <a:buNone/>
              <a:defRPr/>
            </a:pPr>
            <a:r>
              <a:rPr>
                <a:latin typeface="Arial" charset="0"/>
                <a:cs typeface="Arial" charset="0"/>
              </a:rPr>
              <a:t>– generation after generation</a:t>
            </a:r>
          </a:p>
          <a:p>
            <a:pPr>
              <a:buFont typeface="Symbol" pitchFamily="18" charset="2"/>
              <a:buNone/>
              <a:defRPr/>
            </a:pPr>
            <a:endParaRPr sz="3500"/>
          </a:p>
          <a:p>
            <a:pPr>
              <a:buFont typeface="Symbol" pitchFamily="18" charset="2"/>
              <a:buNone/>
              <a:defRPr/>
            </a:pPr>
            <a:r>
              <a:rPr>
                <a:solidFill>
                  <a:srgbClr val="FF0000"/>
                </a:solidFill>
              </a:rPr>
              <a:t>[the current civilization is largely based on the assumption that human being = body, happiness is derived primarily from sensual pleasure &amp; feeling from other; and hence accumulation of physical facility, domination and exploitation is at the core of the socio-economic systems]</a:t>
            </a:r>
          </a:p>
        </p:txBody>
      </p:sp>
      <p:sp>
        <p:nvSpPr>
          <p:cNvPr id="71684" name="Rectangle 3">
            <a:extLst>
              <a:ext uri="{FF2B5EF4-FFF2-40B4-BE49-F238E27FC236}">
                <a16:creationId xmlns:a16="http://schemas.microsoft.com/office/drawing/2014/main" id="{2928B837-0014-4AF3-9F32-2C6B61110E92}"/>
              </a:ext>
            </a:extLst>
          </p:cNvPr>
          <p:cNvSpPr>
            <a:spLocks noChangeArrowheads="1"/>
          </p:cNvSpPr>
          <p:nvPr/>
        </p:nvSpPr>
        <p:spPr bwMode="auto">
          <a:xfrm>
            <a:off x="8534400" y="4240213"/>
            <a:ext cx="228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1400">
                <a:solidFill>
                  <a:srgbClr val="000000"/>
                </a:solidFill>
                <a:cs typeface="Arial" panose="020B0604020202020204" pitchFamily="34" charset="0"/>
              </a:rPr>
              <a:t>1. Education – Sanskar</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2. Health – Self-regulation</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3. Production – Work</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4. Justice – Preservation</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5. Exchange – Storage</a:t>
            </a:r>
            <a:endParaRPr lang="en-US" altLang="en-US" sz="1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D3CC9DE-2016-4BBE-A4F5-491115BBE22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Society</a:t>
            </a:r>
            <a:endParaRPr lang="en-US" altLang="en-US"/>
          </a:p>
        </p:txBody>
      </p:sp>
      <p:sp>
        <p:nvSpPr>
          <p:cNvPr id="21507" name="Text Placeholder 2">
            <a:extLst>
              <a:ext uri="{FF2B5EF4-FFF2-40B4-BE49-F238E27FC236}">
                <a16:creationId xmlns:a16="http://schemas.microsoft.com/office/drawing/2014/main" id="{6BF075E5-D4CC-4932-9514-85B8E8CD3881}"/>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dirty="0"/>
              <a:t>We saw that the family is the basic unit or building block of human organisation</a:t>
            </a:r>
          </a:p>
          <a:p>
            <a:pPr marL="0" indent="0">
              <a:buFont typeface="Symbol" pitchFamily="18" charset="2"/>
              <a:buNone/>
              <a:defRPr/>
            </a:pPr>
            <a:endParaRPr lang="en-IN" altLang="en-US" dirty="0"/>
          </a:p>
          <a:p>
            <a:pPr marL="0" indent="0">
              <a:buFont typeface="Symbol" pitchFamily="18" charset="2"/>
              <a:buNone/>
              <a:defRPr/>
            </a:pPr>
            <a:r>
              <a:rPr lang="en-IN" altLang="en-US" dirty="0"/>
              <a:t>The society is the next larger order</a:t>
            </a:r>
          </a:p>
          <a:p>
            <a:pPr marL="0" indent="0">
              <a:buFont typeface="Symbol" pitchFamily="18" charset="2"/>
              <a:buNone/>
              <a:defRPr/>
            </a:pPr>
            <a:endParaRPr lang="en-IN" altLang="en-US" dirty="0"/>
          </a:p>
          <a:p>
            <a:pPr marL="0" indent="0">
              <a:buFont typeface="Symbol" pitchFamily="18" charset="2"/>
              <a:buNone/>
              <a:defRPr/>
            </a:pPr>
            <a:r>
              <a:rPr lang="en-IN" altLang="en-US" dirty="0"/>
              <a:t>Society is composed of many families living together making collective effort for a common goal</a:t>
            </a:r>
          </a:p>
          <a:p>
            <a:pPr marL="0" indent="0">
              <a:buFont typeface="Symbol" pitchFamily="18" charset="2"/>
              <a:buNone/>
              <a:defRPr/>
            </a:pPr>
            <a:endParaRPr lang="en-IN" altLang="en-US" dirty="0"/>
          </a:p>
          <a:p>
            <a:pPr marL="0" indent="0">
              <a:buNone/>
            </a:pPr>
            <a:endParaRPr lang="en-IN" dirty="0"/>
          </a:p>
          <a:p>
            <a:pPr marL="0" indent="0">
              <a:buFont typeface="Symbol" pitchFamily="18" charset="2"/>
              <a:buNone/>
              <a:defRPr/>
            </a:pPr>
            <a:endParaRPr lang="en-IN" altLang="en-US" dirty="0"/>
          </a:p>
          <a:p>
            <a:pPr marL="0" indent="0">
              <a:buFont typeface="Symbol" pitchFamily="18" charset="2"/>
              <a:buNone/>
              <a:defRPr/>
            </a:pPr>
            <a:endParaRPr lang="en-IN" altLang="en-US" dirty="0"/>
          </a:p>
          <a:p>
            <a:pPr marL="0" indent="0">
              <a:buFont typeface="Symbol" pitchFamily="18" charset="2"/>
              <a:buNone/>
              <a:defRPr/>
            </a:pPr>
            <a:endParaRPr lang="en-IN" altLang="en-US" dirty="0"/>
          </a:p>
          <a:p>
            <a:pPr marL="0" indent="0">
              <a:buFont typeface="Symbol" pitchFamily="18" charset="2"/>
              <a:buNone/>
              <a:defRPr/>
            </a:pPr>
            <a:endParaRPr lang="en-IN" altLang="en-US" dirty="0"/>
          </a:p>
          <a:p>
            <a:pPr marL="457200" indent="-457200">
              <a:buNone/>
              <a:defRPr/>
            </a:pPr>
            <a:r>
              <a:rPr lang="en-IN" altLang="en-US" dirty="0"/>
              <a:t>We will explore a society </a:t>
            </a:r>
            <a:r>
              <a:rPr lang="en-IN" dirty="0"/>
              <a:t>that ensures living in harmony with the entire nature</a:t>
            </a:r>
            <a:r>
              <a:rPr lang="en-IN" altLang="en-US" dirty="0"/>
              <a:t>:</a:t>
            </a:r>
          </a:p>
          <a:p>
            <a:pPr marL="457200" indent="-457200">
              <a:buFont typeface="Symbol" pitchFamily="18" charset="2"/>
              <a:buAutoNum type="arabicPeriod"/>
              <a:defRPr/>
            </a:pPr>
            <a:r>
              <a:rPr lang="en-IN" altLang="en-US" dirty="0"/>
              <a:t>Goal of human being living in society (human goal)</a:t>
            </a:r>
          </a:p>
          <a:p>
            <a:pPr marL="457200" indent="-457200">
              <a:buFont typeface="Calibri" panose="020F0502020204030204" pitchFamily="34" charset="0"/>
              <a:buAutoNum type="arabicPeriod"/>
              <a:defRPr/>
            </a:pPr>
            <a:r>
              <a:rPr lang="en-IN" altLang="en-US" dirty="0"/>
              <a:t>The dimensions or systems required to achieve the human goal</a:t>
            </a:r>
            <a:endParaRPr lang="en-IN" altLang="en-US" dirty="0">
              <a:latin typeface="Kruti Dev 010" pitchFamily="2" charset="0"/>
            </a:endParaRPr>
          </a:p>
          <a:p>
            <a:pPr marL="457200" indent="-457200">
              <a:buFont typeface="Calibri" panose="020F0502020204030204" pitchFamily="34" charset="0"/>
              <a:buAutoNum type="arabicPeriod"/>
              <a:defRPr/>
            </a:pPr>
            <a:r>
              <a:rPr lang="en-IN" altLang="en-US" dirty="0"/>
              <a:t>Scope of the systems (in the next lecture)</a:t>
            </a:r>
            <a:endParaRPr lang="en-IN" altLang="en-US" sz="2400" baseline="30000" dirty="0">
              <a:latin typeface="Kruti Dev 010" pitchFamily="2" charset="0"/>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ubtitle 4">
            <a:extLst>
              <a:ext uri="{FF2B5EF4-FFF2-40B4-BE49-F238E27FC236}">
                <a16:creationId xmlns:a16="http://schemas.microsoft.com/office/drawing/2014/main" id="{1F7CC84E-E78A-406B-B1D1-11AB141B867F}"/>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Understanding Harmony in the Society</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72707" name="Title 3">
            <a:extLst>
              <a:ext uri="{FF2B5EF4-FFF2-40B4-BE49-F238E27FC236}">
                <a16:creationId xmlns:a16="http://schemas.microsoft.com/office/drawing/2014/main" id="{794384B5-8933-4D24-8C48-3BC449FDDD87}"/>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17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1">
            <a:extLst>
              <a:ext uri="{FF2B5EF4-FFF2-40B4-BE49-F238E27FC236}">
                <a16:creationId xmlns:a16="http://schemas.microsoft.com/office/drawing/2014/main" id="{7EC3C536-6E87-4A9A-B2FA-E317E861B90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It looks very good to hear such things. But it looks like a utopian society. Can we ever achieve such a society?</a:t>
            </a:r>
          </a:p>
          <a:p>
            <a:endParaRPr lang="en-US" altLang="en-US"/>
          </a:p>
          <a:p>
            <a:r>
              <a:rPr lang="en-US" altLang="en-US"/>
              <a:t>Are we talking about an ideal state of society here?</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3" name="Content Placeholder 2">
            <a:extLst>
              <a:ext uri="{FF2B5EF4-FFF2-40B4-BE49-F238E27FC236}">
                <a16:creationId xmlns:a16="http://schemas.microsoft.com/office/drawing/2014/main" id="{DFF73933-06B4-4E16-B858-0676B506299F}"/>
              </a:ext>
            </a:extLst>
          </p:cNvPr>
          <p:cNvSpPr>
            <a:spLocks noGrp="1"/>
          </p:cNvSpPr>
          <p:nvPr>
            <p:ph sz="half" idx="2"/>
          </p:nvPr>
        </p:nvSpPr>
        <p:spPr>
          <a:xfrm>
            <a:off x="6210300" y="609600"/>
            <a:ext cx="5981700" cy="5943600"/>
          </a:xfrm>
        </p:spPr>
        <p:txBody>
          <a:bodyPr/>
          <a:lstStyle/>
          <a:p>
            <a:pPr>
              <a:defRPr/>
            </a:pPr>
            <a:r>
              <a:rPr lang="en-US" dirty="0"/>
              <a:t>First of all we need to see our natural acceptance. Do we want a harmonious society or a disharmonious one? Secondly, once I have the clear vision of a harmonious society, my thought, behavior and work get self-organized on that basis, which ensures happiness and feeling of prosperity in me. Since it is the natural acceptance of every one, the time it will take does not matter. What matters is our program.</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If such a society is imposed from outside, it becomes kind of utopian. But if it emerges from right understanding, it is natural.</a:t>
            </a:r>
          </a:p>
          <a:p>
            <a:pPr marL="0" indent="0">
              <a:buFont typeface="Arial" panose="020B0604020202020204" pitchFamily="34" charset="0"/>
              <a:buNone/>
              <a:defRPr/>
            </a:pPr>
            <a:r>
              <a:rPr lang="en-US" dirty="0"/>
              <a:t>We call something ideal when we do not have a definite program to achieve it. But given the program, it is the natural state.</a:t>
            </a:r>
          </a:p>
          <a:p>
            <a:pPr>
              <a:defRPr/>
            </a:pPr>
            <a:endParaRPr lang="en-US" dirty="0"/>
          </a:p>
          <a:p>
            <a:pPr>
              <a:defRPr/>
            </a:pPr>
            <a:endParaRPr lang="en-US" dirty="0"/>
          </a:p>
        </p:txBody>
      </p:sp>
      <p:sp>
        <p:nvSpPr>
          <p:cNvPr id="73732" name="Title 3">
            <a:extLst>
              <a:ext uri="{FF2B5EF4-FFF2-40B4-BE49-F238E27FC236}">
                <a16:creationId xmlns:a16="http://schemas.microsoft.com/office/drawing/2014/main" id="{BAFCCBF7-6B3C-4DC5-849B-01F032C22EB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a:extLst>
              <a:ext uri="{FF2B5EF4-FFF2-40B4-BE49-F238E27FC236}">
                <a16:creationId xmlns:a16="http://schemas.microsoft.com/office/drawing/2014/main" id="{A39A5F13-DDF2-45D4-9126-53D31B372035}"/>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are we calling it as human goals, and not social goals?</a:t>
            </a:r>
          </a:p>
        </p:txBody>
      </p:sp>
      <p:sp>
        <p:nvSpPr>
          <p:cNvPr id="3" name="Content Placeholder 2">
            <a:extLst>
              <a:ext uri="{FF2B5EF4-FFF2-40B4-BE49-F238E27FC236}">
                <a16:creationId xmlns:a16="http://schemas.microsoft.com/office/drawing/2014/main" id="{A9BB6333-E54C-401B-BE0B-81FCCAC0373A}"/>
              </a:ext>
            </a:extLst>
          </p:cNvPr>
          <p:cNvSpPr>
            <a:spLocks noGrp="1"/>
          </p:cNvSpPr>
          <p:nvPr>
            <p:ph sz="half" idx="2"/>
          </p:nvPr>
        </p:nvSpPr>
        <p:spPr>
          <a:xfrm>
            <a:off x="6210300" y="609600"/>
            <a:ext cx="5981700" cy="5943600"/>
          </a:xfrm>
        </p:spPr>
        <p:txBody>
          <a:bodyPr/>
          <a:lstStyle/>
          <a:p>
            <a:pPr>
              <a:defRPr/>
            </a:pPr>
            <a:r>
              <a:rPr lang="en-US" dirty="0"/>
              <a:t>If you look at the goals, they give you a clear vision of participation of human being in the harmony in the society. Hence human goals.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Social goal would be to ensure undivided society and universal human order.</a:t>
            </a:r>
          </a:p>
        </p:txBody>
      </p:sp>
      <p:sp>
        <p:nvSpPr>
          <p:cNvPr id="74756" name="Title 3">
            <a:extLst>
              <a:ext uri="{FF2B5EF4-FFF2-40B4-BE49-F238E27FC236}">
                <a16:creationId xmlns:a16="http://schemas.microsoft.com/office/drawing/2014/main" id="{CD7A70EB-1B8E-4D48-BF70-79A18E7DE95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a:extLst>
              <a:ext uri="{FF2B5EF4-FFF2-40B4-BE49-F238E27FC236}">
                <a16:creationId xmlns:a16="http://schemas.microsoft.com/office/drawing/2014/main" id="{4DA92EB3-6671-4162-8DD6-2C7A54600219}"/>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every person in the society have a common goal?</a:t>
            </a:r>
          </a:p>
          <a:p>
            <a:endParaRPr lang="en-US" altLang="en-US"/>
          </a:p>
          <a:p>
            <a:endParaRPr lang="en-US" altLang="en-US"/>
          </a:p>
          <a:p>
            <a:endParaRPr lang="en-US" altLang="en-US"/>
          </a:p>
          <a:p>
            <a:endParaRPr lang="en-US" altLang="en-US"/>
          </a:p>
          <a:p>
            <a:endParaRPr lang="en-US" altLang="en-US"/>
          </a:p>
          <a:p>
            <a:endParaRPr lang="en-US" altLang="en-US"/>
          </a:p>
          <a:p>
            <a:r>
              <a:rPr lang="en-US" altLang="en-US"/>
              <a:t>Why have we not included Health as one of the human goals?	</a:t>
            </a:r>
          </a:p>
          <a:p>
            <a:endParaRPr lang="en-US" altLang="en-US"/>
          </a:p>
        </p:txBody>
      </p:sp>
      <p:sp>
        <p:nvSpPr>
          <p:cNvPr id="75779" name="Content Placeholder 2">
            <a:extLst>
              <a:ext uri="{FF2B5EF4-FFF2-40B4-BE49-F238E27FC236}">
                <a16:creationId xmlns:a16="http://schemas.microsoft.com/office/drawing/2014/main" id="{BEAF5BB6-A508-42D4-A981-EA2C1D8DDD88}"/>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common goal is open to self-verification. You ask yourself and see what is your natural acceptance while living in a society. We have experimented with tens of thousands of people from all sorts of background, and every one shares the same goal. But it is again a proposal to explore. One can verify on one’s own right. </a:t>
            </a:r>
          </a:p>
          <a:p>
            <a:endParaRPr lang="en-US" altLang="en-US"/>
          </a:p>
          <a:p>
            <a:r>
              <a:rPr lang="en-US" altLang="en-US"/>
              <a:t>Health is a state of the body which is a natural outcome of self-regulation (a part of right understanding). Secondly, health has not continuity as body is a physio-chemical entity. Human goals are those which are continuous and universal.</a:t>
            </a:r>
          </a:p>
        </p:txBody>
      </p:sp>
      <p:sp>
        <p:nvSpPr>
          <p:cNvPr id="75780" name="Title 3">
            <a:extLst>
              <a:ext uri="{FF2B5EF4-FFF2-40B4-BE49-F238E27FC236}">
                <a16:creationId xmlns:a16="http://schemas.microsoft.com/office/drawing/2014/main" id="{0A54C356-F9F4-457D-9A14-17BC30EA457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1">
            <a:extLst>
              <a:ext uri="{FF2B5EF4-FFF2-40B4-BE49-F238E27FC236}">
                <a16:creationId xmlns:a16="http://schemas.microsoft.com/office/drawing/2014/main" id="{C864021D-FEC7-48B4-8C71-6FACABD487E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Entertainment is an important part of life. Where would you place the entertainment industry in the society?</a:t>
            </a:r>
          </a:p>
          <a:p>
            <a:endParaRPr lang="en-US" altLang="en-US"/>
          </a:p>
          <a:p>
            <a:endParaRPr lang="en-US" altLang="en-US"/>
          </a:p>
        </p:txBody>
      </p:sp>
      <p:sp>
        <p:nvSpPr>
          <p:cNvPr id="76803" name="Content Placeholder 2">
            <a:extLst>
              <a:ext uri="{FF2B5EF4-FFF2-40B4-BE49-F238E27FC236}">
                <a16:creationId xmlns:a16="http://schemas.microsoft.com/office/drawing/2014/main" id="{31B230D7-FAA0-42F5-8BB0-D1E1C7BAF43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000"/>
              <a:t>Every human being wants to have a life of happiness and prosperity in continuity. But it requires the competence to be developed in terms of right understanding and right feeling. Hence, while making a program for society, we need to first place the programs for happy and prosperous society. </a:t>
            </a:r>
          </a:p>
          <a:p>
            <a:pPr marL="0" indent="0">
              <a:buFont typeface="Arial" panose="020B0604020202020204" pitchFamily="34" charset="0"/>
              <a:buNone/>
            </a:pPr>
            <a:r>
              <a:rPr lang="en-IN" altLang="en-US" sz="2000"/>
              <a:t>But it will take time for every human being to attain the state of right understanding in completeness. In that duration, one can go for such programs which can help reduce the unhappiness or deprivation. Entertainment can be one of them. But we need to understand that such programs only help escape from unhappiness and do not ensure happiness in continuity.</a:t>
            </a:r>
          </a:p>
          <a:p>
            <a:pPr marL="0" indent="0">
              <a:buFont typeface="Arial" panose="020B0604020202020204" pitchFamily="34" charset="0"/>
              <a:buNone/>
            </a:pPr>
            <a:r>
              <a:rPr lang="en-IN" altLang="en-US" sz="2000"/>
              <a:t>We can also observe that when we make effort to live with mutual fulfilment with human being and the rest of nature, the need for such measures goes down.</a:t>
            </a:r>
          </a:p>
        </p:txBody>
      </p:sp>
      <p:sp>
        <p:nvSpPr>
          <p:cNvPr id="76804" name="Title 3">
            <a:extLst>
              <a:ext uri="{FF2B5EF4-FFF2-40B4-BE49-F238E27FC236}">
                <a16:creationId xmlns:a16="http://schemas.microsoft.com/office/drawing/2014/main" id="{9442561B-A2A8-413E-AC76-A74E1DEDD40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8CD44C19-8638-487E-887D-D6C53DBC0679}"/>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a:extLst>
              <a:ext uri="{FF2B5EF4-FFF2-40B4-BE49-F238E27FC236}">
                <a16:creationId xmlns:a16="http://schemas.microsoft.com/office/drawing/2014/main" id="{661EFEA1-C669-4583-B181-01A8971A61C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Will there be fashion industry in a harmonious society?</a:t>
            </a:r>
          </a:p>
          <a:p>
            <a:endParaRPr lang="en-US" altLang="en-US"/>
          </a:p>
          <a:p>
            <a:r>
              <a:rPr lang="en-US" altLang="en-US"/>
              <a:t>Similar question for advertisement, publicity, etc.</a:t>
            </a:r>
          </a:p>
        </p:txBody>
      </p:sp>
      <p:sp>
        <p:nvSpPr>
          <p:cNvPr id="3" name="Content Placeholder 2">
            <a:extLst>
              <a:ext uri="{FF2B5EF4-FFF2-40B4-BE49-F238E27FC236}">
                <a16:creationId xmlns:a16="http://schemas.microsoft.com/office/drawing/2014/main" id="{BABA007A-25FB-4680-8B9A-A7C90E9381B0}"/>
              </a:ext>
            </a:extLst>
          </p:cNvPr>
          <p:cNvSpPr>
            <a:spLocks noGrp="1"/>
          </p:cNvSpPr>
          <p:nvPr>
            <p:ph sz="half" idx="2"/>
          </p:nvPr>
        </p:nvSpPr>
        <p:spPr>
          <a:xfrm>
            <a:off x="6210300" y="609600"/>
            <a:ext cx="5981700" cy="5943600"/>
          </a:xfrm>
        </p:spPr>
        <p:txBody>
          <a:bodyPr/>
          <a:lstStyle/>
          <a:p>
            <a:pPr>
              <a:defRPr/>
            </a:pPr>
            <a:r>
              <a:rPr lang="en-US" dirty="0"/>
              <a:t>A similar response as the one given for the previous question. To add to it</a:t>
            </a:r>
            <a:br>
              <a:rPr lang="en-US" dirty="0"/>
            </a:br>
            <a:endParaRPr lang="en-US" dirty="0"/>
          </a:p>
          <a:p>
            <a:pPr marL="0" indent="0">
              <a:buFont typeface="Arial" panose="020B0604020202020204" pitchFamily="34" charset="0"/>
              <a:buNone/>
              <a:defRPr/>
            </a:pPr>
            <a:r>
              <a:rPr lang="en-US" dirty="0"/>
              <a:t>If the fashion industry is totally based on sensation without ensuring right utilization, we need to work out measures such that right utilization is also ensured.</a:t>
            </a:r>
          </a:p>
          <a:p>
            <a:pPr marL="0" indent="0">
              <a:buFont typeface="Arial" panose="020B0604020202020204" pitchFamily="34" charset="0"/>
              <a:buNone/>
              <a:defRPr/>
            </a:pPr>
            <a:endParaRPr lang="en-US" dirty="0"/>
          </a:p>
        </p:txBody>
      </p:sp>
      <p:sp>
        <p:nvSpPr>
          <p:cNvPr id="77828" name="Title 3">
            <a:extLst>
              <a:ext uri="{FF2B5EF4-FFF2-40B4-BE49-F238E27FC236}">
                <a16:creationId xmlns:a16="http://schemas.microsoft.com/office/drawing/2014/main" id="{E9C95844-FEFF-4573-A103-993B1648702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a:extLst>
              <a:ext uri="{FF2B5EF4-FFF2-40B4-BE49-F238E27FC236}">
                <a16:creationId xmlns:a16="http://schemas.microsoft.com/office/drawing/2014/main" id="{B6A7F517-945E-4128-AACC-F82515122BD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ensure harmony within the society, if the people surrounding us are doing wrong/disharmonious work intentionally? How can we teach/change such people in the society?</a:t>
            </a:r>
            <a:endParaRPr lang="en-IN" altLang="en-US"/>
          </a:p>
          <a:p>
            <a:endParaRPr lang="en-US" altLang="en-US"/>
          </a:p>
        </p:txBody>
      </p:sp>
      <p:sp>
        <p:nvSpPr>
          <p:cNvPr id="3" name="Content Placeholder 2">
            <a:extLst>
              <a:ext uri="{FF2B5EF4-FFF2-40B4-BE49-F238E27FC236}">
                <a16:creationId xmlns:a16="http://schemas.microsoft.com/office/drawing/2014/main" id="{EBA32E6E-6622-4B50-8C28-17B7348278B0}"/>
              </a:ext>
            </a:extLst>
          </p:cNvPr>
          <p:cNvSpPr>
            <a:spLocks noGrp="1"/>
          </p:cNvSpPr>
          <p:nvPr>
            <p:ph sz="half" idx="2"/>
          </p:nvPr>
        </p:nvSpPr>
        <p:spPr>
          <a:xfrm>
            <a:off x="6210300" y="609600"/>
            <a:ext cx="5981700" cy="5943600"/>
          </a:xfrm>
        </p:spPr>
        <p:txBody>
          <a:bodyPr/>
          <a:lstStyle/>
          <a:p>
            <a:pPr>
              <a:defRPr/>
            </a:pPr>
            <a:r>
              <a:rPr lang="en-US" dirty="0"/>
              <a:t>We discussed the feeling of trust. We saw that the intention of every human being is pure. Hence no one does anything wrong or disharmonious intentionally. This is one thing that needs to be clear. It’s only the lack of competence due to which such acts take place.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There is a good possibility that through value based education right from childhood, the right </a:t>
            </a:r>
            <a:r>
              <a:rPr lang="en-US" dirty="0" err="1"/>
              <a:t>sanskar</a:t>
            </a:r>
            <a:r>
              <a:rPr lang="en-US" dirty="0"/>
              <a:t> can be ensured in the child. And when such children grow into adults, they will develop a harmonious society.</a:t>
            </a:r>
          </a:p>
        </p:txBody>
      </p:sp>
      <p:sp>
        <p:nvSpPr>
          <p:cNvPr id="78852" name="Title 3">
            <a:extLst>
              <a:ext uri="{FF2B5EF4-FFF2-40B4-BE49-F238E27FC236}">
                <a16:creationId xmlns:a16="http://schemas.microsoft.com/office/drawing/2014/main" id="{45F5FDCF-1ED7-4E91-9254-8DB7C481F1B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1">
            <a:extLst>
              <a:ext uri="{FF2B5EF4-FFF2-40B4-BE49-F238E27FC236}">
                <a16:creationId xmlns:a16="http://schemas.microsoft.com/office/drawing/2014/main" id="{D5B8B000-C61C-439D-B421-2C00493FE70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everybody has the feeling of self-regulation, people will be healthy, but there will be more unemployment of the healthcare professionals. How do we deal with that?</a:t>
            </a:r>
          </a:p>
          <a:p>
            <a:endParaRPr lang="en-US" altLang="en-US"/>
          </a:p>
          <a:p>
            <a:r>
              <a:rPr lang="en-US" altLang="en-US"/>
              <a:t>Similar question for lawyers, policemen, security guards, army,…</a:t>
            </a:r>
            <a:endParaRPr lang="en-IN" altLang="en-US"/>
          </a:p>
        </p:txBody>
      </p:sp>
      <p:sp>
        <p:nvSpPr>
          <p:cNvPr id="65539" name="Content Placeholder 2">
            <a:extLst>
              <a:ext uri="{FF2B5EF4-FFF2-40B4-BE49-F238E27FC236}">
                <a16:creationId xmlns:a16="http://schemas.microsoft.com/office/drawing/2014/main" id="{5C26C150-4A3A-4818-8F11-C01615EE5E0D}"/>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dirty="0"/>
              <a:t>We need to understand the role of a human being in society. It needs to be to participate in the harmony in the society or at least reduce the level of disharmony. So the role of everyone gets transformed as there is transformation in the society. So in a harmonious society, a healthcare professional can work to ensure self-regulation in everyone through health education. And if still there is some occasional problem, he/she can work to remove the problem. Even today, it is happening.</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A similar response holds true for </a:t>
            </a:r>
            <a:r>
              <a:rPr lang="en-US" dirty="0"/>
              <a:t>lawyers, policemen, security guards, army,…</a:t>
            </a:r>
            <a:endParaRPr lang="en-IN" dirty="0"/>
          </a:p>
        </p:txBody>
      </p:sp>
      <p:sp>
        <p:nvSpPr>
          <p:cNvPr id="79876" name="Title 3">
            <a:extLst>
              <a:ext uri="{FF2B5EF4-FFF2-40B4-BE49-F238E27FC236}">
                <a16:creationId xmlns:a16="http://schemas.microsoft.com/office/drawing/2014/main" id="{4708FA6D-409C-4491-A8B8-82FDA39E609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a:extLst>
              <a:ext uri="{FF2B5EF4-FFF2-40B4-BE49-F238E27FC236}">
                <a16:creationId xmlns:a16="http://schemas.microsoft.com/office/drawing/2014/main" id="{D08BD1FE-4A52-4F53-9F90-6DB7ECBD06FB}"/>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Today, there are so many industries in the society which do not add to harmony but generate employment as well as Govt. revenue. How do we plan for such industries?</a:t>
            </a:r>
          </a:p>
        </p:txBody>
      </p:sp>
      <p:sp>
        <p:nvSpPr>
          <p:cNvPr id="80899" name="Content Placeholder 2">
            <a:extLst>
              <a:ext uri="{FF2B5EF4-FFF2-40B4-BE49-F238E27FC236}">
                <a16:creationId xmlns:a16="http://schemas.microsoft.com/office/drawing/2014/main" id="{119D7E35-526E-41B3-ACF8-E567E6FE80D2}"/>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First of all, we need to develop programs which help fulfill the human goals. Gradually, such industries will start transforming in terms of human goals.</a:t>
            </a:r>
          </a:p>
          <a:p>
            <a:r>
              <a:rPr lang="en-US" altLang="en-US"/>
              <a:t>Secondly, employment is not the core issue. Every human being is capable of producing more than required. And the resources are abundant in the nature. Due to lack of right understanding, the resources are not being rightly utilized. And mutual fulfillment is not ensured with human being and the rest of nature. If these two things are ensured, we will be able to address the needy areas in the society, and there will be enough employment.</a:t>
            </a:r>
          </a:p>
        </p:txBody>
      </p:sp>
      <p:sp>
        <p:nvSpPr>
          <p:cNvPr id="80900" name="Title 3">
            <a:extLst>
              <a:ext uri="{FF2B5EF4-FFF2-40B4-BE49-F238E27FC236}">
                <a16:creationId xmlns:a16="http://schemas.microsoft.com/office/drawing/2014/main" id="{739C1F8C-FA5F-4310-A42C-EB11D5F8D3A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a:extLst>
              <a:ext uri="{FF2B5EF4-FFF2-40B4-BE49-F238E27FC236}">
                <a16:creationId xmlns:a16="http://schemas.microsoft.com/office/drawing/2014/main" id="{41EE2935-5FD2-417D-8DF6-4FCDD032C8E2}"/>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you give some examples of sustainable, mutually enriching production systems?</a:t>
            </a:r>
            <a:endParaRPr lang="en-IN" altLang="en-US"/>
          </a:p>
        </p:txBody>
      </p:sp>
      <p:sp>
        <p:nvSpPr>
          <p:cNvPr id="66563" name="Content Placeholder 2">
            <a:extLst>
              <a:ext uri="{FF2B5EF4-FFF2-40B4-BE49-F238E27FC236}">
                <a16:creationId xmlns:a16="http://schemas.microsoft.com/office/drawing/2014/main" id="{DC6628F5-018D-4457-82EB-DE9065D9589A}"/>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altLang="en-US" dirty="0"/>
              <a:t>When we talk about production of food, there are examples of natural farming, organic farming, sustainable farming methods etc. Even today, so many people are practicing it.</a:t>
            </a:r>
          </a:p>
          <a:p>
            <a:pPr>
              <a:defRPr/>
            </a:pPr>
            <a:r>
              <a:rPr lang="en-IN" altLang="en-US" dirty="0"/>
              <a:t>When we talk about health, we have examples of </a:t>
            </a:r>
            <a:r>
              <a:rPr lang="en-IN" altLang="en-US" dirty="0" err="1"/>
              <a:t>Ayurved</a:t>
            </a:r>
            <a:r>
              <a:rPr lang="en-IN" altLang="en-US" dirty="0"/>
              <a:t>, Naturopathy, Healing exercises etc.</a:t>
            </a:r>
          </a:p>
          <a:p>
            <a:pPr>
              <a:defRPr/>
            </a:pPr>
            <a:r>
              <a:rPr lang="en-IN" altLang="en-US" dirty="0"/>
              <a:t>Similarly, we can have examples for production of clothes, shelter, etc.</a:t>
            </a:r>
          </a:p>
          <a:p>
            <a:pPr marL="0" indent="0">
              <a:buFont typeface="Arial" panose="020B0604020202020204" pitchFamily="34" charset="0"/>
              <a:buNone/>
              <a:defRPr/>
            </a:pPr>
            <a:r>
              <a:rPr lang="en-IN" altLang="en-US" dirty="0"/>
              <a:t> </a:t>
            </a:r>
          </a:p>
        </p:txBody>
      </p:sp>
      <p:sp>
        <p:nvSpPr>
          <p:cNvPr id="81924" name="Title 3">
            <a:extLst>
              <a:ext uri="{FF2B5EF4-FFF2-40B4-BE49-F238E27FC236}">
                <a16:creationId xmlns:a16="http://schemas.microsoft.com/office/drawing/2014/main" id="{3BE26D62-ED78-4719-AC62-6E4AB238676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E0363DAE-2532-4E3F-86EB-441C22B118B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382463A-2CD1-41D6-B8D7-0FED7EC5AD4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6147" name="Text Placeholder 2">
            <a:extLst>
              <a:ext uri="{FF2B5EF4-FFF2-40B4-BE49-F238E27FC236}">
                <a16:creationId xmlns:a16="http://schemas.microsoft.com/office/drawing/2014/main" id="{98D28BFC-4A2F-4E7C-9287-18C665171BB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a:t>
            </a:r>
            <a:r>
              <a:rPr lang="en-GB" altLang="en-US" b="1"/>
              <a:t> (</a:t>
            </a:r>
            <a:r>
              <a:rPr lang="en-GB" altLang="en-US" sz="2800">
                <a:latin typeface="Kruti Dev 010" pitchFamily="2" charset="0"/>
              </a:rPr>
              <a:t>ekuo y{;</a:t>
            </a:r>
            <a:r>
              <a:rPr lang="en-GB" altLang="en-US" b="1"/>
              <a:t>)</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 </a:t>
            </a:r>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Are all 4 required, desirable or we can leave something out?</a:t>
            </a:r>
          </a:p>
          <a:p>
            <a:pPr>
              <a:buFont typeface="Symbol" pitchFamily="18" charset="2"/>
              <a:buNone/>
            </a:pPr>
            <a:endParaRPr altLang="en-US"/>
          </a:p>
          <a:p>
            <a:pPr>
              <a:buFont typeface="Symbol" pitchFamily="18" charset="2"/>
              <a:buNone/>
            </a:pPr>
            <a:r>
              <a:rPr altLang="en-US"/>
              <a:t>If all 4 are achieved, would anything else be required?</a:t>
            </a:r>
          </a:p>
          <a:p>
            <a:pPr>
              <a:buFont typeface="Symbol" pitchFamily="18" charset="2"/>
              <a:buNone/>
            </a:pPr>
            <a:endParaRPr altLang="en-US"/>
          </a:p>
          <a:p>
            <a:pPr>
              <a:buFont typeface="Symbol" pitchFamily="18" charset="2"/>
              <a:buNone/>
            </a:pPr>
            <a:r>
              <a:rPr altLang="en-US"/>
              <a:t>Are we working for all 4? In the family? In the society?</a:t>
            </a:r>
          </a:p>
          <a:p>
            <a:pPr>
              <a:buFont typeface="Symbol" pitchFamily="18" charset="2"/>
              <a:buNone/>
            </a:pPr>
            <a:endParaRPr altLang="en-US"/>
          </a:p>
          <a:p>
            <a:pPr>
              <a:buFont typeface="Symbol" pitchFamily="18" charset="2"/>
              <a:buNone/>
            </a:pPr>
            <a:r>
              <a:rPr altLang="en-US"/>
              <a:t>What would be the sequence and priority of effort on these goals?</a:t>
            </a:r>
          </a:p>
        </p:txBody>
      </p:sp>
      <p:sp>
        <p:nvSpPr>
          <p:cNvPr id="26" name="Oval 25">
            <a:extLst>
              <a:ext uri="{FF2B5EF4-FFF2-40B4-BE49-F238E27FC236}">
                <a16:creationId xmlns:a16="http://schemas.microsoft.com/office/drawing/2014/main" id="{14DD8F70-1147-4275-8922-7BA7CE4419C8}"/>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773DA817-EA68-4A4C-9A27-E19ABF73EA01}"/>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87FD290A-2233-4828-B0B1-EE92E68464FF}"/>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D0B32E33-A581-4EEB-98D6-59B8903A51DB}"/>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A69226B0-815E-4C79-92D7-FE724644F041}"/>
              </a:ext>
            </a:extLst>
          </p:cNvPr>
          <p:cNvCxnSpPr>
            <a:stCxn id="26" idx="6"/>
            <a:endCxn id="27"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F070F0-5419-45D6-B592-4D3E711CCBD6}"/>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011F162-6A73-4569-BBDC-B80315E71885}"/>
              </a:ext>
            </a:extLst>
          </p:cNvPr>
          <p:cNvCxnSpPr>
            <a:endCxn id="29"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587" name="Group 29">
            <a:extLst>
              <a:ext uri="{FF2B5EF4-FFF2-40B4-BE49-F238E27FC236}">
                <a16:creationId xmlns:a16="http://schemas.microsoft.com/office/drawing/2014/main" id="{D6ADAB4B-4CE9-46B3-9032-F1E3CDA88885}"/>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D0DF47BD-24D7-4F27-B31A-047B7CC42436}"/>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4602" name="TextBox 17">
              <a:extLst>
                <a:ext uri="{FF2B5EF4-FFF2-40B4-BE49-F238E27FC236}">
                  <a16:creationId xmlns:a16="http://schemas.microsoft.com/office/drawing/2014/main" id="{8D9423BB-2621-4EDF-91AE-30D82AD868D0}"/>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24603" name="TextBox 18">
              <a:extLst>
                <a:ext uri="{FF2B5EF4-FFF2-40B4-BE49-F238E27FC236}">
                  <a16:creationId xmlns:a16="http://schemas.microsoft.com/office/drawing/2014/main" id="{4B785B23-33A9-4130-BBD8-D9F2D106E45F}"/>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24588" name="Group 31">
            <a:extLst>
              <a:ext uri="{FF2B5EF4-FFF2-40B4-BE49-F238E27FC236}">
                <a16:creationId xmlns:a16="http://schemas.microsoft.com/office/drawing/2014/main" id="{1C94FD44-8CB3-42EF-8501-938D88F55160}"/>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68E21C73-0FF8-48FF-BE58-7A91F83ADB8D}"/>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4599" name="TextBox 19">
              <a:extLst>
                <a:ext uri="{FF2B5EF4-FFF2-40B4-BE49-F238E27FC236}">
                  <a16:creationId xmlns:a16="http://schemas.microsoft.com/office/drawing/2014/main" id="{7840DC2E-A63C-4051-9D51-CB1B9A5780D2}"/>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24600" name="TextBox 20">
              <a:extLst>
                <a:ext uri="{FF2B5EF4-FFF2-40B4-BE49-F238E27FC236}">
                  <a16:creationId xmlns:a16="http://schemas.microsoft.com/office/drawing/2014/main" id="{5EE522C3-7893-494E-9193-EF62C3FF75CB}"/>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24589" name="Group 33">
            <a:extLst>
              <a:ext uri="{FF2B5EF4-FFF2-40B4-BE49-F238E27FC236}">
                <a16:creationId xmlns:a16="http://schemas.microsoft.com/office/drawing/2014/main" id="{BCA13DCA-D74A-4705-975F-06636F0F693A}"/>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456D4ABC-687E-4C94-B368-26E99DCE13EA}"/>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4596" name="TextBox 21">
              <a:extLst>
                <a:ext uri="{FF2B5EF4-FFF2-40B4-BE49-F238E27FC236}">
                  <a16:creationId xmlns:a16="http://schemas.microsoft.com/office/drawing/2014/main" id="{91C35A32-50A9-4B2C-9BB7-C4BC31E7E85E}"/>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24597" name="TextBox 22">
              <a:extLst>
                <a:ext uri="{FF2B5EF4-FFF2-40B4-BE49-F238E27FC236}">
                  <a16:creationId xmlns:a16="http://schemas.microsoft.com/office/drawing/2014/main" id="{357AE969-5896-4CDA-8F2E-7A01D7659BC4}"/>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grpSp>
        <p:nvGrpSpPr>
          <p:cNvPr id="24590" name="Group 34">
            <a:extLst>
              <a:ext uri="{FF2B5EF4-FFF2-40B4-BE49-F238E27FC236}">
                <a16:creationId xmlns:a16="http://schemas.microsoft.com/office/drawing/2014/main" id="{A229D91A-8EDD-48CB-A708-9B0C31435DA8}"/>
              </a:ext>
            </a:extLst>
          </p:cNvPr>
          <p:cNvGrpSpPr>
            <a:grpSpLocks/>
          </p:cNvGrpSpPr>
          <p:nvPr/>
        </p:nvGrpSpPr>
        <p:grpSpPr bwMode="auto">
          <a:xfrm>
            <a:off x="8647113" y="1162050"/>
            <a:ext cx="1981200" cy="1655763"/>
            <a:chOff x="7123890" y="990600"/>
            <a:chExt cx="1981200" cy="1656315"/>
          </a:xfrm>
        </p:grpSpPr>
        <p:sp>
          <p:nvSpPr>
            <p:cNvPr id="12" name="Down Arrow 11">
              <a:extLst>
                <a:ext uri="{FF2B5EF4-FFF2-40B4-BE49-F238E27FC236}">
                  <a16:creationId xmlns:a16="http://schemas.microsoft.com/office/drawing/2014/main" id="{56DFE7A4-3153-4C6C-A951-D83399114E93}"/>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4593" name="TextBox 23">
              <a:extLst>
                <a:ext uri="{FF2B5EF4-FFF2-40B4-BE49-F238E27FC236}">
                  <a16:creationId xmlns:a16="http://schemas.microsoft.com/office/drawing/2014/main" id="{7E6C2E87-13CF-4D20-9EBE-991312BD03EE}"/>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buFont typeface="Symbol" panose="05050102010706020507" pitchFamily="18" charset="2"/>
                <a:buNone/>
              </a:pPr>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24594" name="TextBox 24">
              <a:extLst>
                <a:ext uri="{FF2B5EF4-FFF2-40B4-BE49-F238E27FC236}">
                  <a16:creationId xmlns:a16="http://schemas.microsoft.com/office/drawing/2014/main" id="{59C8AEA4-D524-4DBE-934B-A66B7D8186C6}"/>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24591" name="Rectangle 29">
            <a:extLst>
              <a:ext uri="{FF2B5EF4-FFF2-40B4-BE49-F238E27FC236}">
                <a16:creationId xmlns:a16="http://schemas.microsoft.com/office/drawing/2014/main" id="{953B41ED-F59F-4898-9FF2-91E02C69C978}"/>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13" end="1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a:extLst>
              <a:ext uri="{FF2B5EF4-FFF2-40B4-BE49-F238E27FC236}">
                <a16:creationId xmlns:a16="http://schemas.microsoft.com/office/drawing/2014/main" id="{4FA9C25E-7A8A-49D5-8F9A-FAD8122AA9D9}"/>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While going through courses of marketing, many a times it appears that we need to do injustice with the other to earn money. As a teacher or student, what can be our role?	 </a:t>
            </a:r>
          </a:p>
          <a:p>
            <a:endParaRPr lang="en-US" altLang="en-US"/>
          </a:p>
          <a:p>
            <a:r>
              <a:rPr lang="en-US" altLang="en-US"/>
              <a:t>Many a times, the inputs in professional courses contradict what we are studying in UHV. What to do then?</a:t>
            </a:r>
          </a:p>
        </p:txBody>
      </p:sp>
      <p:sp>
        <p:nvSpPr>
          <p:cNvPr id="3" name="Content Placeholder 2">
            <a:extLst>
              <a:ext uri="{FF2B5EF4-FFF2-40B4-BE49-F238E27FC236}">
                <a16:creationId xmlns:a16="http://schemas.microsoft.com/office/drawing/2014/main" id="{F4AB6594-8908-40CD-B9B5-07A22D9BD55C}"/>
              </a:ext>
            </a:extLst>
          </p:cNvPr>
          <p:cNvSpPr>
            <a:spLocks noGrp="1"/>
          </p:cNvSpPr>
          <p:nvPr>
            <p:ph sz="half" idx="2"/>
          </p:nvPr>
        </p:nvSpPr>
        <p:spPr>
          <a:xfrm>
            <a:off x="6210300" y="609600"/>
            <a:ext cx="5981700" cy="5943600"/>
          </a:xfrm>
        </p:spPr>
        <p:txBody>
          <a:bodyPr/>
          <a:lstStyle/>
          <a:p>
            <a:pPr>
              <a:defRPr/>
            </a:pPr>
            <a:r>
              <a:rPr lang="en-US" dirty="0"/>
              <a:t>As mentioned earlier, there is abundance of physical facilities. Only the right understanding and right skills have to be developed. Once we are able to ensure this, harmonious ways of production and exchange will gradually evolve. Presently, our role is to share both the inputs and let the other verify.</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We need to understand that there is a desired state and there is the current state. We need to work out the programs for transformation given the current state and our potential to transform.</a:t>
            </a:r>
          </a:p>
        </p:txBody>
      </p:sp>
      <p:sp>
        <p:nvSpPr>
          <p:cNvPr id="82948" name="Title 3">
            <a:extLst>
              <a:ext uri="{FF2B5EF4-FFF2-40B4-BE49-F238E27FC236}">
                <a16:creationId xmlns:a16="http://schemas.microsoft.com/office/drawing/2014/main" id="{9174D016-ECA6-4768-887E-538E190084B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D8756D0D-7FB0-4580-96C8-04BE97D8097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Are we talking about going for barter system of exchange?</a:t>
            </a:r>
          </a:p>
          <a:p>
            <a:endParaRPr lang="en-US" altLang="en-US"/>
          </a:p>
          <a:p>
            <a:r>
              <a:rPr lang="en-US" altLang="en-US"/>
              <a:t>Are we talking about going to primitive practices of farming?</a:t>
            </a:r>
          </a:p>
          <a:p>
            <a:endParaRPr lang="en-US" altLang="en-US"/>
          </a:p>
          <a:p>
            <a:r>
              <a:rPr lang="en-US" altLang="en-US"/>
              <a:t>Are we talking about making mud houses?</a:t>
            </a:r>
          </a:p>
          <a:p>
            <a:endParaRPr lang="en-US" altLang="en-US"/>
          </a:p>
          <a:p>
            <a:r>
              <a:rPr lang="en-US" altLang="en-US"/>
              <a:t>etc.</a:t>
            </a:r>
          </a:p>
        </p:txBody>
      </p:sp>
      <p:sp>
        <p:nvSpPr>
          <p:cNvPr id="83971" name="Content Placeholder 2">
            <a:extLst>
              <a:ext uri="{FF2B5EF4-FFF2-40B4-BE49-F238E27FC236}">
                <a16:creationId xmlns:a16="http://schemas.microsoft.com/office/drawing/2014/main" id="{B30E700D-D153-4DA6-8515-81A227753D28}"/>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we are saying is that we need to ensure mutual happiness and mutual prosperity. Modes of fulfillment can be worked out depending on the current level of understanding of the people in the society. But we need to have a clear vision of a sustainable model of society.</a:t>
            </a:r>
          </a:p>
        </p:txBody>
      </p:sp>
      <p:sp>
        <p:nvSpPr>
          <p:cNvPr id="83972" name="Title 3">
            <a:extLst>
              <a:ext uri="{FF2B5EF4-FFF2-40B4-BE49-F238E27FC236}">
                <a16:creationId xmlns:a16="http://schemas.microsoft.com/office/drawing/2014/main" id="{75BAEBD8-9150-4B58-AFD9-ACE3CE62555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a:extLst>
              <a:ext uri="{FF2B5EF4-FFF2-40B4-BE49-F238E27FC236}">
                <a16:creationId xmlns:a16="http://schemas.microsoft.com/office/drawing/2014/main" id="{F6B8F2E0-5DC0-4FF7-A92D-1C18D43822D5}"/>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For the victim of crime, justice is to punish the culprit. Why don’t you talk about punishment in the society?</a:t>
            </a:r>
          </a:p>
          <a:p>
            <a:endParaRPr lang="en-US" altLang="en-US"/>
          </a:p>
          <a:p>
            <a:r>
              <a:rPr lang="en-US" altLang="en-US"/>
              <a:t>Are justice and verdict the same thing or different things?</a:t>
            </a:r>
            <a:endParaRPr lang="hi-IN" altLang="en-US">
              <a:ea typeface="Mangal" panose="00000400000000000000" pitchFamily="2"/>
            </a:endParaRPr>
          </a:p>
        </p:txBody>
      </p:sp>
      <p:sp>
        <p:nvSpPr>
          <p:cNvPr id="67587" name="Content Placeholder 2">
            <a:extLst>
              <a:ext uri="{FF2B5EF4-FFF2-40B4-BE49-F238E27FC236}">
                <a16:creationId xmlns:a16="http://schemas.microsoft.com/office/drawing/2014/main" id="{6E672F0D-413C-4306-9710-8F9B2838EFA5}"/>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sz="2000" dirty="0"/>
              <a:t>Justice is to ensure mutual happiness. Verdict is just to pronounce some decision. </a:t>
            </a:r>
          </a:p>
          <a:p>
            <a:pPr>
              <a:defRPr/>
            </a:pPr>
            <a:endParaRPr lang="en-IN" sz="2000" dirty="0"/>
          </a:p>
          <a:p>
            <a:pPr marL="0" indent="0">
              <a:buFont typeface="Arial" panose="020B0604020202020204" pitchFamily="34" charset="0"/>
              <a:buNone/>
              <a:defRPr/>
            </a:pPr>
            <a:r>
              <a:rPr lang="en-IN" sz="2000" dirty="0"/>
              <a:t>Now when the crime has already taken place, we have a responsibility to:</a:t>
            </a:r>
          </a:p>
          <a:p>
            <a:pPr lvl="1">
              <a:defRPr/>
            </a:pPr>
            <a:r>
              <a:rPr lang="en-IN" sz="1800" dirty="0"/>
              <a:t>Give a message to the society that such acts are not to be continued</a:t>
            </a:r>
          </a:p>
          <a:p>
            <a:pPr lvl="1">
              <a:defRPr/>
            </a:pPr>
            <a:r>
              <a:rPr lang="en-IN" sz="1800" dirty="0"/>
              <a:t>To undo the loss to the victim to the extent possible</a:t>
            </a:r>
          </a:p>
          <a:p>
            <a:pPr lvl="1">
              <a:defRPr/>
            </a:pPr>
            <a:r>
              <a:rPr lang="en-IN" sz="1800" dirty="0"/>
              <a:t>To transform the wrongdoer.</a:t>
            </a:r>
          </a:p>
          <a:p>
            <a:pPr marL="228600" lvl="1" indent="0">
              <a:buFont typeface="Arial" panose="020B0604020202020204" pitchFamily="34" charset="0"/>
              <a:buNone/>
              <a:defRPr/>
            </a:pPr>
            <a:r>
              <a:rPr lang="en-IN" dirty="0"/>
              <a:t>So, one method that is adopted is to confine the culprit to some place so that he/she does not commit a similar crime. What remains to be done is to transform the culprit. We have experimented with this, and value education can be a big help to transform the culprits.</a:t>
            </a:r>
          </a:p>
          <a:p>
            <a:pPr marL="0" indent="0">
              <a:buFont typeface="Arial" panose="020B0604020202020204" pitchFamily="34" charset="0"/>
              <a:buNone/>
              <a:defRPr/>
            </a:pPr>
            <a:r>
              <a:rPr lang="en-IN" sz="2000" dirty="0"/>
              <a:t>And of course, we need to have an education system which educates about right feelings and behaviour.</a:t>
            </a:r>
          </a:p>
          <a:p>
            <a:pPr marL="228600" lvl="1" indent="0">
              <a:buFont typeface="Arial" panose="020B0604020202020204" pitchFamily="34" charset="0"/>
              <a:buNone/>
              <a:defRPr/>
            </a:pPr>
            <a:endParaRPr lang="en-IN" sz="1600" dirty="0"/>
          </a:p>
        </p:txBody>
      </p:sp>
      <p:sp>
        <p:nvSpPr>
          <p:cNvPr id="84996" name="Title 3">
            <a:extLst>
              <a:ext uri="{FF2B5EF4-FFF2-40B4-BE49-F238E27FC236}">
                <a16:creationId xmlns:a16="http://schemas.microsoft.com/office/drawing/2014/main" id="{6BC41D95-DC21-4EE6-A9F2-ED30862F98B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a:extLst>
              <a:ext uri="{FF2B5EF4-FFF2-40B4-BE49-F238E27FC236}">
                <a16:creationId xmlns:a16="http://schemas.microsoft.com/office/drawing/2014/main" id="{ACA3286D-BBDA-4843-B287-E94082B7BCE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000000"/>
                </a:solidFill>
                <a:ea typeface="Mangal" panose="00000400000000000000" pitchFamily="2"/>
                <a:cs typeface="Mangal" panose="00000400000000000000" pitchFamily="2"/>
              </a:rPr>
              <a:t>What exactly is this enrichment, protection and right utilization of nature? Please give some examples</a:t>
            </a:r>
          </a:p>
          <a:p>
            <a:endParaRPr lang="en-US" altLang="en-US">
              <a:solidFill>
                <a:srgbClr val="000000"/>
              </a:solidFill>
              <a:ea typeface="Mangal" panose="00000400000000000000" pitchFamily="2"/>
              <a:cs typeface="Mangal" panose="00000400000000000000" pitchFamily="2"/>
            </a:endParaRPr>
          </a:p>
          <a:p>
            <a:endParaRPr lang="hi-IN" altLang="en-US">
              <a:solidFill>
                <a:srgbClr val="000000"/>
              </a:solidFill>
              <a:ea typeface="Mangal" panose="00000400000000000000" pitchFamily="2"/>
            </a:endParaRPr>
          </a:p>
          <a:p>
            <a:endParaRPr lang="en-IN" altLang="en-US"/>
          </a:p>
        </p:txBody>
      </p:sp>
      <p:sp>
        <p:nvSpPr>
          <p:cNvPr id="68611" name="Content Placeholder 2">
            <a:extLst>
              <a:ext uri="{FF2B5EF4-FFF2-40B4-BE49-F238E27FC236}">
                <a16:creationId xmlns:a16="http://schemas.microsoft.com/office/drawing/2014/main" id="{AC8414DE-D5A2-4567-9B79-CB24A382570B}"/>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dirty="0"/>
              <a:t>To enrich is to add to the quantity of </a:t>
            </a:r>
            <a:r>
              <a:rPr lang="en-IN" dirty="0" err="1"/>
              <a:t>physio</a:t>
            </a:r>
            <a:r>
              <a:rPr lang="en-IN" dirty="0"/>
              <a:t>-chemical unit and its components.</a:t>
            </a:r>
          </a:p>
          <a:p>
            <a:pPr>
              <a:defRPr/>
            </a:pPr>
            <a:r>
              <a:rPr lang="en-IN" dirty="0"/>
              <a:t>To protect is to maintain the quantity </a:t>
            </a:r>
            <a:r>
              <a:rPr lang="en-IN"/>
              <a:t>&amp; quality</a:t>
            </a:r>
            <a:endParaRPr lang="en-IN" dirty="0"/>
          </a:p>
          <a:p>
            <a:pPr>
              <a:defRPr/>
            </a:pPr>
            <a:r>
              <a:rPr lang="en-IN" dirty="0"/>
              <a:t>Right utilization is to use the unit(s) for comprehensive human goal.</a:t>
            </a:r>
          </a:p>
          <a:p>
            <a:pPr marL="0" indent="0">
              <a:buFont typeface="Arial" panose="020B0604020202020204" pitchFamily="34" charset="0"/>
              <a:buNone/>
              <a:defRPr/>
            </a:pPr>
            <a:r>
              <a:rPr lang="en-IN" dirty="0"/>
              <a:t>e.g. If I have a ton of rice and I sow it in the fields, it adds to the quantity. Then I store the rice in such a way that it is edible till the time I do not get the next crop. This is protection. And I eat it, and do not make liquor of it. It is right utilization.</a:t>
            </a:r>
          </a:p>
        </p:txBody>
      </p:sp>
      <p:sp>
        <p:nvSpPr>
          <p:cNvPr id="86020" name="Title 3">
            <a:extLst>
              <a:ext uri="{FF2B5EF4-FFF2-40B4-BE49-F238E27FC236}">
                <a16:creationId xmlns:a16="http://schemas.microsoft.com/office/drawing/2014/main" id="{37A51269-25C8-43D2-ACE5-9CB1A51ACD5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a:extLst>
              <a:ext uri="{FF2B5EF4-FFF2-40B4-BE49-F238E27FC236}">
                <a16:creationId xmlns:a16="http://schemas.microsoft.com/office/drawing/2014/main" id="{B05CF146-7FEB-4755-B5F1-3C2E124059CB}"/>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What exactly is the meaning of preservation? E.g. Govt. has made regulations to save the environment by banning use of wood in Govt. buildings, we are saving water by using less… is this not preservation?</a:t>
            </a:r>
          </a:p>
          <a:p>
            <a:endParaRPr lang="en-US" altLang="en-US"/>
          </a:p>
        </p:txBody>
      </p:sp>
      <p:sp>
        <p:nvSpPr>
          <p:cNvPr id="87043" name="Content Placeholder 2">
            <a:extLst>
              <a:ext uri="{FF2B5EF4-FFF2-40B4-BE49-F238E27FC236}">
                <a16:creationId xmlns:a16="http://schemas.microsoft.com/office/drawing/2014/main" id="{0A50BAFC-8D39-4FA0-99B4-9773B487B810}"/>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Preservation includes enrichment (or production), protection and right utilization. So if we are using wood, we need to produce wood too through plantation, preserve wood using appropriate measures and right utilize them in the required quantity. If we do it ourselves, there is not need for any external rule or pressure. We are self-organized. But if we are not doing it, rules have to be made. And they become stringent day by day.</a:t>
            </a:r>
          </a:p>
          <a:p>
            <a:r>
              <a:rPr lang="en-US" altLang="en-US"/>
              <a:t>Similarly, if we are using water, we need to enrich, protect and rightly utilize the water bodies.</a:t>
            </a:r>
          </a:p>
        </p:txBody>
      </p:sp>
      <p:sp>
        <p:nvSpPr>
          <p:cNvPr id="87044" name="Title 3">
            <a:extLst>
              <a:ext uri="{FF2B5EF4-FFF2-40B4-BE49-F238E27FC236}">
                <a16:creationId xmlns:a16="http://schemas.microsoft.com/office/drawing/2014/main" id="{5057047A-C843-4FFB-901B-0FE01571EE1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a:extLst>
              <a:ext uri="{FF2B5EF4-FFF2-40B4-BE49-F238E27FC236}">
                <a16:creationId xmlns:a16="http://schemas.microsoft.com/office/drawing/2014/main" id="{47701B29-A252-4FA3-938C-0056881A8B7F}"/>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What is the role of currency in exchange of physical facility?</a:t>
            </a:r>
          </a:p>
        </p:txBody>
      </p:sp>
      <p:sp>
        <p:nvSpPr>
          <p:cNvPr id="88067" name="Content Placeholder 2">
            <a:extLst>
              <a:ext uri="{FF2B5EF4-FFF2-40B4-BE49-F238E27FC236}">
                <a16:creationId xmlns:a16="http://schemas.microsoft.com/office/drawing/2014/main" id="{1E861490-AB83-4C5B-8371-3E8A6FB5B68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Currency plays the role of representation of physical facility for exchange. It facilitates the exchange. </a:t>
            </a:r>
          </a:p>
          <a:p>
            <a:r>
              <a:rPr lang="en-IN" altLang="en-US"/>
              <a:t>But if human being does not have right understanding, there is tendency for over-consumption, hoarding and exploitation of others. Basic problem lies here. If this is taken care of, the importance of currency in life will go down. Now we are not even using currency notes. Exchange takes place just through numbers.</a:t>
            </a:r>
          </a:p>
        </p:txBody>
      </p:sp>
      <p:sp>
        <p:nvSpPr>
          <p:cNvPr id="88068" name="Title 3">
            <a:extLst>
              <a:ext uri="{FF2B5EF4-FFF2-40B4-BE49-F238E27FC236}">
                <a16:creationId xmlns:a16="http://schemas.microsoft.com/office/drawing/2014/main" id="{6E00DC3B-9DB5-4461-B780-B9696BBCA7F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709302D5-35D8-4313-949A-DB83E41635D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we take the example of tobacco and liquor industry, both the products give a statutory warning of being injurious to health. But they have a large market share in India alone and also contribute to the Govt. revenue. How do we evaluate the use of these substances?</a:t>
            </a:r>
          </a:p>
        </p:txBody>
      </p:sp>
      <p:sp>
        <p:nvSpPr>
          <p:cNvPr id="3" name="Content Placeholder 2">
            <a:extLst>
              <a:ext uri="{FF2B5EF4-FFF2-40B4-BE49-F238E27FC236}">
                <a16:creationId xmlns:a16="http://schemas.microsoft.com/office/drawing/2014/main" id="{20E09556-422E-4054-8989-592DE7AA3501}"/>
              </a:ext>
            </a:extLst>
          </p:cNvPr>
          <p:cNvSpPr>
            <a:spLocks noGrp="1"/>
          </p:cNvSpPr>
          <p:nvPr>
            <p:ph sz="half" idx="2"/>
          </p:nvPr>
        </p:nvSpPr>
        <p:spPr>
          <a:xfrm>
            <a:off x="6210300" y="609600"/>
            <a:ext cx="5981700" cy="5943600"/>
          </a:xfrm>
        </p:spPr>
        <p:txBody>
          <a:bodyPr/>
          <a:lstStyle/>
          <a:p>
            <a:pPr>
              <a:defRPr/>
            </a:pPr>
            <a:r>
              <a:rPr lang="en-US" dirty="0"/>
              <a:t>It is the human being who is producing, selling and consuming such products. And human beings only are electing the government. So the solution is to ensure right understanding among all so that every one has feeling of self-regulation.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Secondly, we need to look into harmonious ways of ensuring prosperity for all.</a:t>
            </a:r>
          </a:p>
          <a:p>
            <a:pPr marL="457200" indent="-457200">
              <a:buFont typeface="Arial" panose="020B0604020202020204" pitchFamily="34" charset="0"/>
              <a:buAutoNum type="arabicPeriod"/>
              <a:defRPr/>
            </a:pPr>
            <a:endParaRPr lang="en-US" dirty="0"/>
          </a:p>
        </p:txBody>
      </p:sp>
      <p:sp>
        <p:nvSpPr>
          <p:cNvPr id="89092" name="Title 3">
            <a:extLst>
              <a:ext uri="{FF2B5EF4-FFF2-40B4-BE49-F238E27FC236}">
                <a16:creationId xmlns:a16="http://schemas.microsoft.com/office/drawing/2014/main" id="{CA2B8F38-57F7-4E35-8ACB-79A0AA9FE4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a:extLst>
              <a:ext uri="{FF2B5EF4-FFF2-40B4-BE49-F238E27FC236}">
                <a16:creationId xmlns:a16="http://schemas.microsoft.com/office/drawing/2014/main" id="{2BD0B1C5-4AC8-4090-923D-EC354E884A2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People in white collar jobs are more prone to tax evasions, bribery, inflated sales and many unethical business practices, misuse of public funds in the form of bad debts by business houses, etc. How can we contribute to the life of such people who are few in numbers but can work for a better society if they are able to transform.</a:t>
            </a:r>
          </a:p>
        </p:txBody>
      </p:sp>
      <p:sp>
        <p:nvSpPr>
          <p:cNvPr id="3" name="Content Placeholder 2">
            <a:extLst>
              <a:ext uri="{FF2B5EF4-FFF2-40B4-BE49-F238E27FC236}">
                <a16:creationId xmlns:a16="http://schemas.microsoft.com/office/drawing/2014/main" id="{717D0668-41C4-4CA9-9904-FB4949DF9C63}"/>
              </a:ext>
            </a:extLst>
          </p:cNvPr>
          <p:cNvSpPr>
            <a:spLocks noGrp="1"/>
          </p:cNvSpPr>
          <p:nvPr>
            <p:ph sz="half" idx="2"/>
          </p:nvPr>
        </p:nvSpPr>
        <p:spPr>
          <a:xfrm>
            <a:off x="6210300" y="609600"/>
            <a:ext cx="5981700" cy="5943600"/>
          </a:xfrm>
        </p:spPr>
        <p:txBody>
          <a:bodyPr/>
          <a:lstStyle/>
          <a:p>
            <a:pPr>
              <a:defRPr/>
            </a:pPr>
            <a:r>
              <a:rPr lang="en-US" dirty="0"/>
              <a:t>Solution remains the same: by ensuring right understanding in everyone, white collar as well as blue collar, haves as well as have not’s. </a:t>
            </a:r>
          </a:p>
          <a:p>
            <a:pPr>
              <a:defRPr/>
            </a:pPr>
            <a:r>
              <a:rPr lang="en-US" dirty="0"/>
              <a:t>In such cases as mentioned, the potential is being misused. And the result is unhappiness and deprivation in spite of accumulation of physical facilities. With right understanding, the potential can be rightly utilized.</a:t>
            </a:r>
          </a:p>
          <a:p>
            <a:pPr marL="0" indent="0">
              <a:buFont typeface="Arial" panose="020B0604020202020204" pitchFamily="34" charset="0"/>
              <a:buNone/>
              <a:defRPr/>
            </a:pPr>
            <a:endParaRPr lang="en-US" dirty="0"/>
          </a:p>
        </p:txBody>
      </p:sp>
      <p:sp>
        <p:nvSpPr>
          <p:cNvPr id="90116" name="Title 3">
            <a:extLst>
              <a:ext uri="{FF2B5EF4-FFF2-40B4-BE49-F238E27FC236}">
                <a16:creationId xmlns:a16="http://schemas.microsoft.com/office/drawing/2014/main" id="{5EA5CCBD-8CD1-451B-9BA8-7461C578441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ubtitle 4">
            <a:extLst>
              <a:ext uri="{FF2B5EF4-FFF2-40B4-BE49-F238E27FC236}">
                <a16:creationId xmlns:a16="http://schemas.microsoft.com/office/drawing/2014/main" id="{DC2510BF-9549-46F9-A4BE-31693D34F2A3}"/>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Understanding Harmony in the Society</a:t>
            </a:r>
          </a:p>
        </p:txBody>
      </p:sp>
      <p:sp>
        <p:nvSpPr>
          <p:cNvPr id="91139" name="Title 3">
            <a:extLst>
              <a:ext uri="{FF2B5EF4-FFF2-40B4-BE49-F238E27FC236}">
                <a16:creationId xmlns:a16="http://schemas.microsoft.com/office/drawing/2014/main" id="{174680EC-424F-4BD1-AD27-15F0E16B2CB5}"/>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17</a:t>
            </a:r>
            <a:br>
              <a:rPr lang="en-IN" altLang="en-US">
                <a:latin typeface="Arial" panose="020B0604020202020204" pitchFamily="34" charset="0"/>
              </a:rPr>
            </a:br>
            <a:r>
              <a:rPr lang="en-IN" altLang="en-US" sz="2200">
                <a:latin typeface="Arial" panose="020B0604020202020204" pitchFamily="34" charset="0"/>
              </a:rPr>
              <a:t>from V2 (please ignore duplicates)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a:extLst>
              <a:ext uri="{FF2B5EF4-FFF2-40B4-BE49-F238E27FC236}">
                <a16:creationId xmlns:a16="http://schemas.microsoft.com/office/drawing/2014/main" id="{9034493E-F830-476A-9437-4116BB281FB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It looks very good to hear such things. But it looks like a utopian society. Can we ever achieve such a society?</a:t>
            </a:r>
          </a:p>
          <a:p>
            <a:endParaRPr lang="en-US" altLang="en-US"/>
          </a:p>
          <a:p>
            <a:r>
              <a:rPr lang="en-US" altLang="en-US"/>
              <a:t>Are we talking about an ideal state of society here?</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3" name="Content Placeholder 2">
            <a:extLst>
              <a:ext uri="{FF2B5EF4-FFF2-40B4-BE49-F238E27FC236}">
                <a16:creationId xmlns:a16="http://schemas.microsoft.com/office/drawing/2014/main" id="{255A9707-603B-4FE5-A018-14BDAF3DE41A}"/>
              </a:ext>
            </a:extLst>
          </p:cNvPr>
          <p:cNvSpPr>
            <a:spLocks noGrp="1"/>
          </p:cNvSpPr>
          <p:nvPr>
            <p:ph sz="half" idx="2"/>
          </p:nvPr>
        </p:nvSpPr>
        <p:spPr>
          <a:xfrm>
            <a:off x="6210300" y="609600"/>
            <a:ext cx="5981700" cy="5943600"/>
          </a:xfrm>
        </p:spPr>
        <p:txBody>
          <a:bodyPr/>
          <a:lstStyle/>
          <a:p>
            <a:pPr>
              <a:defRPr/>
            </a:pPr>
            <a:r>
              <a:rPr lang="en-US" dirty="0"/>
              <a:t>First of all we need to see our natural acceptance. Do we want a harmonious society or a disharmonious one? Secondly, once I have the clear vision of a harmonious society, my thought, behavior and work get self-organized on that basis, which ensures happiness and feeling of prosperity in me. Since it is the natural acceptance of every one, the time it will take does not matter. What matters is our program.</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If such a society is imposed from outside, it becomes kind of utopian. But if it emerges from right understanding, it is natural.</a:t>
            </a:r>
          </a:p>
          <a:p>
            <a:pPr marL="0" indent="0">
              <a:buFont typeface="Arial" panose="020B0604020202020204" pitchFamily="34" charset="0"/>
              <a:buNone/>
              <a:defRPr/>
            </a:pPr>
            <a:r>
              <a:rPr lang="en-US" dirty="0"/>
              <a:t>We call something ideal when we do not have a definite program to achieve it. But given the program, it is the natural state.</a:t>
            </a:r>
          </a:p>
          <a:p>
            <a:pPr>
              <a:defRPr/>
            </a:pPr>
            <a:endParaRPr lang="en-US" dirty="0"/>
          </a:p>
          <a:p>
            <a:pPr>
              <a:defRPr/>
            </a:pPr>
            <a:endParaRPr lang="en-US" dirty="0"/>
          </a:p>
        </p:txBody>
      </p:sp>
      <p:sp>
        <p:nvSpPr>
          <p:cNvPr id="92164" name="Title 3">
            <a:extLst>
              <a:ext uri="{FF2B5EF4-FFF2-40B4-BE49-F238E27FC236}">
                <a16:creationId xmlns:a16="http://schemas.microsoft.com/office/drawing/2014/main" id="{8633F950-A374-424F-8458-F2CAEAAF856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D54A66D-5DEB-46F1-BE5E-EA600A66D6D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Current State – Have we understood our Goal?</a:t>
            </a:r>
            <a:endParaRPr lang="en-IN" altLang="en-US"/>
          </a:p>
        </p:txBody>
      </p:sp>
      <p:sp>
        <p:nvSpPr>
          <p:cNvPr id="26627" name="Text Placeholder 2">
            <a:extLst>
              <a:ext uri="{FF2B5EF4-FFF2-40B4-BE49-F238E27FC236}">
                <a16:creationId xmlns:a16="http://schemas.microsoft.com/office/drawing/2014/main" id="{75481804-B911-426E-B7AB-C04829A2F43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r>
              <a:rPr lang="en-GB" altLang="en-US" b="1"/>
              <a:t>Gross Misunderstanding (</a:t>
            </a:r>
            <a:r>
              <a:rPr lang="en-GB" altLang="en-US" sz="2800">
                <a:latin typeface="Kruti Dev 010" pitchFamily="2" charset="0"/>
              </a:rPr>
              <a:t>vk/kkjHkwr Hkze</a:t>
            </a:r>
            <a:r>
              <a:rPr lang="en-GB" altLang="en-US" b="1"/>
              <a:t>)</a:t>
            </a:r>
            <a:endParaRPr altLang="en-US" b="1"/>
          </a:p>
          <a:p>
            <a:pPr>
              <a:buFont typeface="Symbol" pitchFamily="18" charset="2"/>
              <a:buNone/>
            </a:pPr>
            <a:endParaRPr altLang="en-US" b="1"/>
          </a:p>
          <a:p>
            <a:pPr>
              <a:buFont typeface="Symbol" pitchFamily="18" charset="2"/>
              <a:buNone/>
            </a:pPr>
            <a:endParaRPr altLang="en-US" b="1"/>
          </a:p>
        </p:txBody>
      </p:sp>
      <p:grpSp>
        <p:nvGrpSpPr>
          <p:cNvPr id="26628" name="Group 29">
            <a:extLst>
              <a:ext uri="{FF2B5EF4-FFF2-40B4-BE49-F238E27FC236}">
                <a16:creationId xmlns:a16="http://schemas.microsoft.com/office/drawing/2014/main" id="{9FD6FEE6-566F-4EDE-8712-1F7FD1130C90}"/>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BD28F205-AF5C-495A-8AF2-D6CA18BCF732}"/>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6672" name="TextBox 17">
              <a:extLst>
                <a:ext uri="{FF2B5EF4-FFF2-40B4-BE49-F238E27FC236}">
                  <a16:creationId xmlns:a16="http://schemas.microsoft.com/office/drawing/2014/main" id="{F3B15679-FC23-4FF0-A726-E31043855F27}"/>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26673" name="TextBox 18">
              <a:extLst>
                <a:ext uri="{FF2B5EF4-FFF2-40B4-BE49-F238E27FC236}">
                  <a16:creationId xmlns:a16="http://schemas.microsoft.com/office/drawing/2014/main" id="{CD47074C-1730-43EA-A834-D2AC6B53D11A}"/>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26629" name="Group 31">
            <a:extLst>
              <a:ext uri="{FF2B5EF4-FFF2-40B4-BE49-F238E27FC236}">
                <a16:creationId xmlns:a16="http://schemas.microsoft.com/office/drawing/2014/main" id="{A18ED32F-D7DF-4351-AA09-47461DA8DA89}"/>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BD8C193C-CC99-4CE9-962B-EE972CE2ADE3}"/>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6669" name="TextBox 19">
              <a:extLst>
                <a:ext uri="{FF2B5EF4-FFF2-40B4-BE49-F238E27FC236}">
                  <a16:creationId xmlns:a16="http://schemas.microsoft.com/office/drawing/2014/main" id="{DA9460CB-B4C1-4799-ADD3-9DF519F6FDB7}"/>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26670" name="TextBox 20">
              <a:extLst>
                <a:ext uri="{FF2B5EF4-FFF2-40B4-BE49-F238E27FC236}">
                  <a16:creationId xmlns:a16="http://schemas.microsoft.com/office/drawing/2014/main" id="{442D2923-A8DF-433B-AABA-C82794C58660}"/>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26630" name="Group 33">
            <a:extLst>
              <a:ext uri="{FF2B5EF4-FFF2-40B4-BE49-F238E27FC236}">
                <a16:creationId xmlns:a16="http://schemas.microsoft.com/office/drawing/2014/main" id="{B424F6C4-BEDE-44FE-A488-BD93447418BF}"/>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0343C1F8-3536-4972-A519-A0DEAF876ABA}"/>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6666" name="TextBox 21">
              <a:extLst>
                <a:ext uri="{FF2B5EF4-FFF2-40B4-BE49-F238E27FC236}">
                  <a16:creationId xmlns:a16="http://schemas.microsoft.com/office/drawing/2014/main" id="{0A6AE132-B8EB-4CB2-9847-13ACCAF044A7}"/>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26667" name="TextBox 22">
              <a:extLst>
                <a:ext uri="{FF2B5EF4-FFF2-40B4-BE49-F238E27FC236}">
                  <a16:creationId xmlns:a16="http://schemas.microsoft.com/office/drawing/2014/main" id="{B8F805CB-CF6E-47E5-82D4-B677091EA020}"/>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grpSp>
        <p:nvGrpSpPr>
          <p:cNvPr id="26631" name="Group 34">
            <a:extLst>
              <a:ext uri="{FF2B5EF4-FFF2-40B4-BE49-F238E27FC236}">
                <a16:creationId xmlns:a16="http://schemas.microsoft.com/office/drawing/2014/main" id="{177B6B3B-6650-42A1-B496-B7EC5D2D9280}"/>
              </a:ext>
            </a:extLst>
          </p:cNvPr>
          <p:cNvGrpSpPr>
            <a:grpSpLocks/>
          </p:cNvGrpSpPr>
          <p:nvPr/>
        </p:nvGrpSpPr>
        <p:grpSpPr bwMode="auto">
          <a:xfrm>
            <a:off x="8647113" y="1162050"/>
            <a:ext cx="1981200" cy="1655763"/>
            <a:chOff x="7123890" y="990600"/>
            <a:chExt cx="1981200" cy="1656315"/>
          </a:xfrm>
        </p:grpSpPr>
        <p:sp>
          <p:nvSpPr>
            <p:cNvPr id="12" name="Down Arrow 11">
              <a:extLst>
                <a:ext uri="{FF2B5EF4-FFF2-40B4-BE49-F238E27FC236}">
                  <a16:creationId xmlns:a16="http://schemas.microsoft.com/office/drawing/2014/main" id="{4B9A2A83-29A6-45FB-B5A3-949002CDC0B7}"/>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6663" name="TextBox 23">
              <a:extLst>
                <a:ext uri="{FF2B5EF4-FFF2-40B4-BE49-F238E27FC236}">
                  <a16:creationId xmlns:a16="http://schemas.microsoft.com/office/drawing/2014/main" id="{0EBF8CDE-46CE-4D65-97F2-C57B3ABC4345}"/>
                </a:ext>
              </a:extLst>
            </p:cNvPr>
            <p:cNvSpPr txBox="1">
              <a:spLocks noChangeArrowheads="1"/>
            </p:cNvSpPr>
            <p:nvPr/>
          </p:nvSpPr>
          <p:spPr bwMode="auto">
            <a:xfrm>
              <a:off x="7123890" y="990600"/>
              <a:ext cx="1981200" cy="58497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buFont typeface="Symbol" panose="05050102010706020507" pitchFamily="18" charset="2"/>
                <a:buNone/>
              </a:pPr>
              <a:r>
                <a:rPr lang="en-GB" altLang="en-US" sz="1400">
                  <a:cs typeface="Arial" panose="020B0604020202020204" pitchFamily="34" charset="0"/>
                </a:rPr>
                <a:t>(mutual fulfilment)</a:t>
              </a:r>
            </a:p>
          </p:txBody>
        </p:sp>
        <p:sp>
          <p:nvSpPr>
            <p:cNvPr id="26664" name="TextBox 24">
              <a:extLst>
                <a:ext uri="{FF2B5EF4-FFF2-40B4-BE49-F238E27FC236}">
                  <a16:creationId xmlns:a16="http://schemas.microsoft.com/office/drawing/2014/main" id="{29609667-A8D4-4447-835F-ED732180FF0A}"/>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grpSp>
        <p:nvGrpSpPr>
          <p:cNvPr id="26632" name="Group 47">
            <a:extLst>
              <a:ext uri="{FF2B5EF4-FFF2-40B4-BE49-F238E27FC236}">
                <a16:creationId xmlns:a16="http://schemas.microsoft.com/office/drawing/2014/main" id="{7B8DCD85-DD64-4212-80F0-70114C4C8ED3}"/>
              </a:ext>
            </a:extLst>
          </p:cNvPr>
          <p:cNvGrpSpPr>
            <a:grpSpLocks/>
          </p:cNvGrpSpPr>
          <p:nvPr/>
        </p:nvGrpSpPr>
        <p:grpSpPr bwMode="auto">
          <a:xfrm>
            <a:off x="1524000" y="3649663"/>
            <a:ext cx="8991600" cy="2708275"/>
            <a:chOff x="0" y="3649663"/>
            <a:chExt cx="8991600" cy="2708275"/>
          </a:xfrm>
        </p:grpSpPr>
        <p:grpSp>
          <p:nvGrpSpPr>
            <p:cNvPr id="26634" name="Group 81">
              <a:extLst>
                <a:ext uri="{FF2B5EF4-FFF2-40B4-BE49-F238E27FC236}">
                  <a16:creationId xmlns:a16="http://schemas.microsoft.com/office/drawing/2014/main" id="{AFF357FF-2324-45B1-85CE-D82AA6169782}"/>
                </a:ext>
              </a:extLst>
            </p:cNvPr>
            <p:cNvGrpSpPr>
              <a:grpSpLocks/>
            </p:cNvGrpSpPr>
            <p:nvPr/>
          </p:nvGrpSpPr>
          <p:grpSpPr bwMode="auto">
            <a:xfrm>
              <a:off x="1588" y="3649663"/>
              <a:ext cx="8913812" cy="1379537"/>
              <a:chOff x="1588" y="3649663"/>
              <a:chExt cx="8913812" cy="1379537"/>
            </a:xfrm>
          </p:grpSpPr>
          <p:grpSp>
            <p:nvGrpSpPr>
              <p:cNvPr id="26642" name="Group 29">
                <a:extLst>
                  <a:ext uri="{FF2B5EF4-FFF2-40B4-BE49-F238E27FC236}">
                    <a16:creationId xmlns:a16="http://schemas.microsoft.com/office/drawing/2014/main" id="{7A891C55-1A72-479D-9800-33CC91974CEA}"/>
                  </a:ext>
                </a:extLst>
              </p:cNvPr>
              <p:cNvGrpSpPr>
                <a:grpSpLocks/>
              </p:cNvGrpSpPr>
              <p:nvPr/>
            </p:nvGrpSpPr>
            <p:grpSpPr bwMode="auto">
              <a:xfrm>
                <a:off x="1588" y="3649663"/>
                <a:ext cx="2379662" cy="1379537"/>
                <a:chOff x="1620" y="990600"/>
                <a:chExt cx="2380035" cy="1379511"/>
              </a:xfrm>
            </p:grpSpPr>
            <p:sp>
              <p:nvSpPr>
                <p:cNvPr id="63" name="Down Arrow 62">
                  <a:extLst>
                    <a:ext uri="{FF2B5EF4-FFF2-40B4-BE49-F238E27FC236}">
                      <a16:creationId xmlns:a16="http://schemas.microsoft.com/office/drawing/2014/main" id="{855BC8ED-B6B4-4EA6-8261-631E37BF3690}"/>
                    </a:ext>
                  </a:extLst>
                </p:cNvPr>
                <p:cNvSpPr/>
                <p:nvPr/>
              </p:nvSpPr>
              <p:spPr>
                <a:xfrm>
                  <a:off x="1086052" y="1676387"/>
                  <a:ext cx="152424" cy="3047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6660" name="TextBox 17">
                  <a:extLst>
                    <a:ext uri="{FF2B5EF4-FFF2-40B4-BE49-F238E27FC236}">
                      <a16:creationId xmlns:a16="http://schemas.microsoft.com/office/drawing/2014/main" id="{E0A7A886-7BF3-4C9F-B66B-2E24810F047E}"/>
                    </a:ext>
                  </a:extLst>
                </p:cNvPr>
                <p:cNvSpPr txBox="1">
                  <a:spLocks noChangeArrowheads="1"/>
                </p:cNvSpPr>
                <p:nvPr/>
              </p:nvSpPr>
              <p:spPr bwMode="auto">
                <a:xfrm>
                  <a:off x="19455" y="990600"/>
                  <a:ext cx="2362200" cy="64633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chemeClr val="bg1"/>
                      </a:solidFill>
                      <a:cs typeface="Arial" panose="020B0604020202020204" pitchFamily="34" charset="0"/>
                    </a:rPr>
                    <a:t>Assumptions (eg. Money is everything)</a:t>
                  </a:r>
                </a:p>
              </p:txBody>
            </p:sp>
            <p:sp>
              <p:nvSpPr>
                <p:cNvPr id="26661" name="TextBox 18">
                  <a:extLst>
                    <a:ext uri="{FF2B5EF4-FFF2-40B4-BE49-F238E27FC236}">
                      <a16:creationId xmlns:a16="http://schemas.microsoft.com/office/drawing/2014/main" id="{3AE99371-9D53-4513-9C08-28BAE7E77654}"/>
                    </a:ext>
                  </a:extLst>
                </p:cNvPr>
                <p:cNvSpPr txBox="1">
                  <a:spLocks noChangeArrowheads="1"/>
                </p:cNvSpPr>
                <p:nvPr/>
              </p:nvSpPr>
              <p:spPr bwMode="auto">
                <a:xfrm>
                  <a:off x="1620" y="2000655"/>
                  <a:ext cx="2362200" cy="369456"/>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cs typeface="Arial" panose="020B0604020202020204" pitchFamily="34" charset="0"/>
                    </a:rPr>
                    <a:t>In Every Individual</a:t>
                  </a:r>
                </a:p>
              </p:txBody>
            </p:sp>
          </p:grpSp>
          <p:grpSp>
            <p:nvGrpSpPr>
              <p:cNvPr id="26643" name="Group 31">
                <a:extLst>
                  <a:ext uri="{FF2B5EF4-FFF2-40B4-BE49-F238E27FC236}">
                    <a16:creationId xmlns:a16="http://schemas.microsoft.com/office/drawing/2014/main" id="{ED07AA8B-1644-4F8E-9A05-2CE3BD647548}"/>
                  </a:ext>
                </a:extLst>
              </p:cNvPr>
              <p:cNvGrpSpPr>
                <a:grpSpLocks/>
              </p:cNvGrpSpPr>
              <p:nvPr/>
            </p:nvGrpSpPr>
            <p:grpSpPr bwMode="auto">
              <a:xfrm>
                <a:off x="2438400" y="3649663"/>
                <a:ext cx="2038350" cy="1379537"/>
                <a:chOff x="2610255" y="990600"/>
                <a:chExt cx="2037945" cy="1379511"/>
              </a:xfrm>
            </p:grpSpPr>
            <p:sp>
              <p:nvSpPr>
                <p:cNvPr id="67" name="Down Arrow 66">
                  <a:extLst>
                    <a:ext uri="{FF2B5EF4-FFF2-40B4-BE49-F238E27FC236}">
                      <a16:creationId xmlns:a16="http://schemas.microsoft.com/office/drawing/2014/main" id="{9E39F039-C1A8-4ED5-B506-A0B33ACDE3C8}"/>
                    </a:ext>
                  </a:extLst>
                </p:cNvPr>
                <p:cNvSpPr/>
                <p:nvPr/>
              </p:nvSpPr>
              <p:spPr>
                <a:xfrm>
                  <a:off x="3524473" y="1676387"/>
                  <a:ext cx="152370" cy="3047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6657" name="TextBox 19">
                  <a:extLst>
                    <a:ext uri="{FF2B5EF4-FFF2-40B4-BE49-F238E27FC236}">
                      <a16:creationId xmlns:a16="http://schemas.microsoft.com/office/drawing/2014/main" id="{291B387D-B087-4F49-AF9D-B78D2F25BEE3}"/>
                    </a:ext>
                  </a:extLst>
                </p:cNvPr>
                <p:cNvSpPr txBox="1">
                  <a:spLocks noChangeArrowheads="1"/>
                </p:cNvSpPr>
                <p:nvPr/>
              </p:nvSpPr>
              <p:spPr bwMode="auto">
                <a:xfrm>
                  <a:off x="2647545" y="990600"/>
                  <a:ext cx="2000655" cy="646319"/>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cs typeface="Arial" panose="020B0604020202020204" pitchFamily="34" charset="0"/>
                    </a:rPr>
                    <a:t>Accumulation </a:t>
                  </a:r>
                  <a:endParaRPr lang="en-IN" altLang="en-US">
                    <a:solidFill>
                      <a:schemeClr val="bg1"/>
                    </a:solidFill>
                    <a:cs typeface="Arial" panose="020B0604020202020204" pitchFamily="34" charset="0"/>
                  </a:endParaRPr>
                </a:p>
                <a:p>
                  <a:pPr eaLnBrk="1" hangingPunct="1"/>
                  <a:r>
                    <a:rPr lang="en-IN" altLang="en-US">
                      <a:solidFill>
                        <a:schemeClr val="bg1"/>
                      </a:solidFill>
                      <a:cs typeface="Arial" panose="020B0604020202020204" pitchFamily="34" charset="0"/>
                    </a:rPr>
                    <a:t>By Any Means</a:t>
                  </a:r>
                </a:p>
              </p:txBody>
            </p:sp>
            <p:sp>
              <p:nvSpPr>
                <p:cNvPr id="26658" name="TextBox 20">
                  <a:extLst>
                    <a:ext uri="{FF2B5EF4-FFF2-40B4-BE49-F238E27FC236}">
                      <a16:creationId xmlns:a16="http://schemas.microsoft.com/office/drawing/2014/main" id="{DA2302EF-56DD-46B5-97F2-566D8A6449C4}"/>
                    </a:ext>
                  </a:extLst>
                </p:cNvPr>
                <p:cNvSpPr txBox="1">
                  <a:spLocks noChangeArrowheads="1"/>
                </p:cNvSpPr>
                <p:nvPr/>
              </p:nvSpPr>
              <p:spPr bwMode="auto">
                <a:xfrm>
                  <a:off x="2610255" y="2000655"/>
                  <a:ext cx="2000655" cy="369456"/>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cs typeface="Arial" panose="020B0604020202020204" pitchFamily="34" charset="0"/>
                    </a:rPr>
                    <a:t>In few Individuals</a:t>
                  </a:r>
                  <a:endParaRPr lang="en-IN" altLang="en-US">
                    <a:solidFill>
                      <a:schemeClr val="bg1"/>
                    </a:solidFill>
                    <a:cs typeface="Arial" panose="020B0604020202020204" pitchFamily="34" charset="0"/>
                  </a:endParaRPr>
                </a:p>
              </p:txBody>
            </p:sp>
          </p:grpSp>
          <p:grpSp>
            <p:nvGrpSpPr>
              <p:cNvPr id="26644" name="Group 33">
                <a:extLst>
                  <a:ext uri="{FF2B5EF4-FFF2-40B4-BE49-F238E27FC236}">
                    <a16:creationId xmlns:a16="http://schemas.microsoft.com/office/drawing/2014/main" id="{053247F1-EC47-42D9-8992-2C2382581489}"/>
                  </a:ext>
                </a:extLst>
              </p:cNvPr>
              <p:cNvGrpSpPr>
                <a:grpSpLocks/>
              </p:cNvGrpSpPr>
              <p:nvPr/>
            </p:nvGrpSpPr>
            <p:grpSpPr bwMode="auto">
              <a:xfrm>
                <a:off x="4554538" y="3649663"/>
                <a:ext cx="1998662" cy="1379537"/>
                <a:chOff x="4935165" y="990600"/>
                <a:chExt cx="1999035" cy="1379511"/>
              </a:xfrm>
            </p:grpSpPr>
            <p:sp>
              <p:nvSpPr>
                <p:cNvPr id="71" name="Down Arrow 70">
                  <a:extLst>
                    <a:ext uri="{FF2B5EF4-FFF2-40B4-BE49-F238E27FC236}">
                      <a16:creationId xmlns:a16="http://schemas.microsoft.com/office/drawing/2014/main" id="{F3529CCB-DE32-46FB-9218-1F1D71DBCE28}"/>
                    </a:ext>
                  </a:extLst>
                </p:cNvPr>
                <p:cNvSpPr/>
                <p:nvPr/>
              </p:nvSpPr>
              <p:spPr>
                <a:xfrm>
                  <a:off x="5867201" y="1676387"/>
                  <a:ext cx="152428" cy="3047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schemeClr val="bg1"/>
                    </a:solidFill>
                  </a:endParaRPr>
                </a:p>
              </p:txBody>
            </p:sp>
            <p:sp>
              <p:nvSpPr>
                <p:cNvPr id="26654" name="TextBox 21">
                  <a:extLst>
                    <a:ext uri="{FF2B5EF4-FFF2-40B4-BE49-F238E27FC236}">
                      <a16:creationId xmlns:a16="http://schemas.microsoft.com/office/drawing/2014/main" id="{1906B26B-7E30-42ED-B0BB-DB0FA728411D}"/>
                    </a:ext>
                  </a:extLst>
                </p:cNvPr>
                <p:cNvSpPr txBox="1">
                  <a:spLocks noChangeArrowheads="1"/>
                </p:cNvSpPr>
                <p:nvPr/>
              </p:nvSpPr>
              <p:spPr bwMode="auto">
                <a:xfrm>
                  <a:off x="4953000" y="990600"/>
                  <a:ext cx="1981200" cy="646331"/>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cs typeface="Arial" panose="020B0604020202020204" pitchFamily="34" charset="0"/>
                    </a:rPr>
                    <a:t>Domination ,</a:t>
                  </a:r>
                </a:p>
                <a:p>
                  <a:pPr eaLnBrk="1" hangingPunct="1"/>
                  <a:r>
                    <a:rPr lang="en-US" altLang="en-US">
                      <a:solidFill>
                        <a:schemeClr val="bg1"/>
                      </a:solidFill>
                      <a:cs typeface="Arial" panose="020B0604020202020204" pitchFamily="34" charset="0"/>
                    </a:rPr>
                    <a:t>Exploitation, Fear</a:t>
                  </a:r>
                  <a:endParaRPr lang="en-IN" altLang="en-US">
                    <a:solidFill>
                      <a:schemeClr val="bg1"/>
                    </a:solidFill>
                    <a:cs typeface="Arial" panose="020B0604020202020204" pitchFamily="34" charset="0"/>
                  </a:endParaRPr>
                </a:p>
              </p:txBody>
            </p:sp>
            <p:sp>
              <p:nvSpPr>
                <p:cNvPr id="26655" name="TextBox 22">
                  <a:extLst>
                    <a:ext uri="{FF2B5EF4-FFF2-40B4-BE49-F238E27FC236}">
                      <a16:creationId xmlns:a16="http://schemas.microsoft.com/office/drawing/2014/main" id="{75AB501D-AEF2-4E4C-9D52-A349246BA6D2}"/>
                    </a:ext>
                  </a:extLst>
                </p:cNvPr>
                <p:cNvSpPr txBox="1">
                  <a:spLocks noChangeArrowheads="1"/>
                </p:cNvSpPr>
                <p:nvPr/>
              </p:nvSpPr>
              <p:spPr bwMode="auto">
                <a:xfrm>
                  <a:off x="4935165" y="2000655"/>
                  <a:ext cx="1981200" cy="369456"/>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chemeClr val="bg1"/>
                      </a:solidFill>
                      <a:cs typeface="Arial" panose="020B0604020202020204" pitchFamily="34" charset="0"/>
                    </a:rPr>
                    <a:t>In Society</a:t>
                  </a:r>
                  <a:endParaRPr lang="en-IN" altLang="en-US">
                    <a:solidFill>
                      <a:schemeClr val="bg1"/>
                    </a:solidFill>
                    <a:cs typeface="Arial" panose="020B0604020202020204" pitchFamily="34" charset="0"/>
                  </a:endParaRPr>
                </a:p>
              </p:txBody>
            </p:sp>
          </p:grpSp>
          <p:grpSp>
            <p:nvGrpSpPr>
              <p:cNvPr id="26645" name="Group 34">
                <a:extLst>
                  <a:ext uri="{FF2B5EF4-FFF2-40B4-BE49-F238E27FC236}">
                    <a16:creationId xmlns:a16="http://schemas.microsoft.com/office/drawing/2014/main" id="{73273AF5-99C4-4063-802C-E0E7B80011C0}"/>
                  </a:ext>
                </a:extLst>
              </p:cNvPr>
              <p:cNvGrpSpPr>
                <a:grpSpLocks/>
              </p:cNvGrpSpPr>
              <p:nvPr/>
            </p:nvGrpSpPr>
            <p:grpSpPr bwMode="auto">
              <a:xfrm>
                <a:off x="6686550" y="3649663"/>
                <a:ext cx="2228850" cy="1379537"/>
                <a:chOff x="7123890" y="990600"/>
                <a:chExt cx="1981200" cy="1379511"/>
              </a:xfrm>
            </p:grpSpPr>
            <p:sp>
              <p:nvSpPr>
                <p:cNvPr id="75" name="Down Arrow 74">
                  <a:extLst>
                    <a:ext uri="{FF2B5EF4-FFF2-40B4-BE49-F238E27FC236}">
                      <a16:creationId xmlns:a16="http://schemas.microsoft.com/office/drawing/2014/main" id="{CB1B6714-1BF4-4015-90D8-D362B4329997}"/>
                    </a:ext>
                  </a:extLst>
                </p:cNvPr>
                <p:cNvSpPr/>
                <p:nvPr/>
              </p:nvSpPr>
              <p:spPr>
                <a:xfrm>
                  <a:off x="8021357" y="1676387"/>
                  <a:ext cx="152400" cy="30479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6651" name="TextBox 23">
                  <a:extLst>
                    <a:ext uri="{FF2B5EF4-FFF2-40B4-BE49-F238E27FC236}">
                      <a16:creationId xmlns:a16="http://schemas.microsoft.com/office/drawing/2014/main" id="{B94BC891-5008-4097-B85D-00BFC0283A90}"/>
                    </a:ext>
                  </a:extLst>
                </p:cNvPr>
                <p:cNvSpPr txBox="1">
                  <a:spLocks noChangeArrowheads="1"/>
                </p:cNvSpPr>
                <p:nvPr/>
              </p:nvSpPr>
              <p:spPr bwMode="auto">
                <a:xfrm>
                  <a:off x="7123890" y="990600"/>
                  <a:ext cx="1981200" cy="646319"/>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chemeClr val="bg1"/>
                      </a:solidFill>
                      <a:cs typeface="Arial" panose="020B0604020202020204" pitchFamily="34" charset="0"/>
                    </a:rPr>
                    <a:t>Mastery &amp;</a:t>
                  </a:r>
                </a:p>
                <a:p>
                  <a:pPr eaLnBrk="1" hangingPunct="1">
                    <a:buFont typeface="Symbol" panose="05050102010706020507" pitchFamily="18" charset="2"/>
                    <a:buNone/>
                  </a:pPr>
                  <a:r>
                    <a:rPr lang="en-US" altLang="en-US">
                      <a:solidFill>
                        <a:schemeClr val="bg1"/>
                      </a:solidFill>
                      <a:cs typeface="Arial" panose="020B0604020202020204" pitchFamily="34" charset="0"/>
                    </a:rPr>
                    <a:t>Exploitation</a:t>
                  </a:r>
                  <a:endParaRPr lang="en-GB" altLang="en-US">
                    <a:solidFill>
                      <a:schemeClr val="bg1"/>
                    </a:solidFill>
                    <a:cs typeface="Arial" panose="020B0604020202020204" pitchFamily="34" charset="0"/>
                  </a:endParaRPr>
                </a:p>
              </p:txBody>
            </p:sp>
            <p:sp>
              <p:nvSpPr>
                <p:cNvPr id="26652" name="TextBox 24">
                  <a:extLst>
                    <a:ext uri="{FF2B5EF4-FFF2-40B4-BE49-F238E27FC236}">
                      <a16:creationId xmlns:a16="http://schemas.microsoft.com/office/drawing/2014/main" id="{79F257D5-6E50-4DD9-8C9E-E471F494FAAC}"/>
                    </a:ext>
                  </a:extLst>
                </p:cNvPr>
                <p:cNvSpPr txBox="1">
                  <a:spLocks noChangeArrowheads="1"/>
                </p:cNvSpPr>
                <p:nvPr/>
              </p:nvSpPr>
              <p:spPr bwMode="auto">
                <a:xfrm>
                  <a:off x="7123890" y="2000655"/>
                  <a:ext cx="1981200" cy="369456"/>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chemeClr val="bg1"/>
                      </a:solidFill>
                      <a:cs typeface="Arial" panose="020B0604020202020204" pitchFamily="34" charset="0"/>
                    </a:rPr>
                    <a:t>Over Nature</a:t>
                  </a:r>
                </a:p>
              </p:txBody>
            </p:sp>
          </p:grpSp>
          <p:sp>
            <p:nvSpPr>
              <p:cNvPr id="78" name="Multiply 77">
                <a:extLst>
                  <a:ext uri="{FF2B5EF4-FFF2-40B4-BE49-F238E27FC236}">
                    <a16:creationId xmlns:a16="http://schemas.microsoft.com/office/drawing/2014/main" id="{EC1A2EF0-1E46-4816-8E6F-D97D9437C7A3}"/>
                  </a:ext>
                </a:extLst>
              </p:cNvPr>
              <p:cNvSpPr/>
              <p:nvPr/>
            </p:nvSpPr>
            <p:spPr>
              <a:xfrm>
                <a:off x="1828800" y="40386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9" name="Multiply 78">
                <a:extLst>
                  <a:ext uri="{FF2B5EF4-FFF2-40B4-BE49-F238E27FC236}">
                    <a16:creationId xmlns:a16="http://schemas.microsoft.com/office/drawing/2014/main" id="{C05A8E10-2B8E-4839-B958-4DA2E2680958}"/>
                  </a:ext>
                </a:extLst>
              </p:cNvPr>
              <p:cNvSpPr/>
              <p:nvPr/>
            </p:nvSpPr>
            <p:spPr>
              <a:xfrm>
                <a:off x="8305800" y="40386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0" name="Multiply 79">
                <a:extLst>
                  <a:ext uri="{FF2B5EF4-FFF2-40B4-BE49-F238E27FC236}">
                    <a16:creationId xmlns:a16="http://schemas.microsoft.com/office/drawing/2014/main" id="{3AC8480F-0882-46D3-9AA0-DE3E73CF93F3}"/>
                  </a:ext>
                </a:extLst>
              </p:cNvPr>
              <p:cNvSpPr/>
              <p:nvPr/>
            </p:nvSpPr>
            <p:spPr>
              <a:xfrm>
                <a:off x="6019800" y="40386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1" name="Multiply 80">
                <a:extLst>
                  <a:ext uri="{FF2B5EF4-FFF2-40B4-BE49-F238E27FC236}">
                    <a16:creationId xmlns:a16="http://schemas.microsoft.com/office/drawing/2014/main" id="{AD4F1584-0059-410D-A6E3-1AFA2CC57C82}"/>
                  </a:ext>
                </a:extLst>
              </p:cNvPr>
              <p:cNvSpPr/>
              <p:nvPr/>
            </p:nvSpPr>
            <p:spPr>
              <a:xfrm>
                <a:off x="3886200" y="40386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nvGrpSpPr>
            <p:cNvPr id="26635" name="Group 48">
              <a:extLst>
                <a:ext uri="{FF2B5EF4-FFF2-40B4-BE49-F238E27FC236}">
                  <a16:creationId xmlns:a16="http://schemas.microsoft.com/office/drawing/2014/main" id="{1A0E9421-0875-4454-9347-85232914A6AA}"/>
                </a:ext>
              </a:extLst>
            </p:cNvPr>
            <p:cNvGrpSpPr>
              <a:grpSpLocks/>
            </p:cNvGrpSpPr>
            <p:nvPr/>
          </p:nvGrpSpPr>
          <p:grpSpPr bwMode="auto">
            <a:xfrm>
              <a:off x="0" y="5257800"/>
              <a:ext cx="8991600" cy="1100138"/>
              <a:chOff x="0" y="5257800"/>
              <a:chExt cx="8991600" cy="1100138"/>
            </a:xfrm>
          </p:grpSpPr>
          <p:sp>
            <p:nvSpPr>
              <p:cNvPr id="26636" name="TextBox 17">
                <a:extLst>
                  <a:ext uri="{FF2B5EF4-FFF2-40B4-BE49-F238E27FC236}">
                    <a16:creationId xmlns:a16="http://schemas.microsoft.com/office/drawing/2014/main" id="{E884990B-36A4-4C4E-BBA7-27FC96C1365D}"/>
                  </a:ext>
                </a:extLst>
              </p:cNvPr>
              <p:cNvSpPr txBox="1">
                <a:spLocks noChangeArrowheads="1"/>
              </p:cNvSpPr>
              <p:nvPr/>
            </p:nvSpPr>
            <p:spPr bwMode="auto">
              <a:xfrm>
                <a:off x="0" y="5373358"/>
                <a:ext cx="4419600" cy="923330"/>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chemeClr val="bg1"/>
                    </a:solidFill>
                    <a:cs typeface="Arial" panose="020B0604020202020204" pitchFamily="34" charset="0"/>
                  </a:rPr>
                  <a:t>Obsession  for Consumption       </a:t>
                </a:r>
                <a:r>
                  <a:rPr lang="en-US" altLang="en-US">
                    <a:solidFill>
                      <a:schemeClr val="bg1"/>
                    </a:solidFill>
                    <a:latin typeface="Kruti Dev 010" pitchFamily="2" charset="0"/>
                  </a:rPr>
                  <a:t>Hkksx mUekn</a:t>
                </a:r>
              </a:p>
              <a:p>
                <a:pPr eaLnBrk="1" hangingPunct="1"/>
                <a:r>
                  <a:rPr lang="en-IN" altLang="en-US">
                    <a:solidFill>
                      <a:schemeClr val="bg1"/>
                    </a:solidFill>
                    <a:cs typeface="Arial" panose="020B0604020202020204" pitchFamily="34" charset="0"/>
                  </a:rPr>
                  <a:t>     “	     for Profit	         </a:t>
                </a:r>
                <a:r>
                  <a:rPr lang="en-US" altLang="en-US">
                    <a:solidFill>
                      <a:schemeClr val="bg1"/>
                    </a:solidFill>
                    <a:latin typeface="Kruti Dev 010" pitchFamily="2" charset="0"/>
                  </a:rPr>
                  <a:t>ykHk mUekn</a:t>
                </a:r>
              </a:p>
              <a:p>
                <a:pPr eaLnBrk="1" hangingPunct="1"/>
                <a:r>
                  <a:rPr lang="en-IN" altLang="en-US">
                    <a:solidFill>
                      <a:schemeClr val="bg1"/>
                    </a:solidFill>
                    <a:cs typeface="Arial" panose="020B0604020202020204" pitchFamily="34" charset="0"/>
                  </a:rPr>
                  <a:t>     “         for Sensual Pleasure    </a:t>
                </a:r>
                <a:r>
                  <a:rPr lang="en-US" altLang="en-US">
                    <a:solidFill>
                      <a:schemeClr val="bg1"/>
                    </a:solidFill>
                    <a:latin typeface="Kruti Dev 010" pitchFamily="2" charset="0"/>
                  </a:rPr>
                  <a:t>dke mUekn</a:t>
                </a:r>
                <a:endParaRPr lang="en-IN" altLang="en-US">
                  <a:solidFill>
                    <a:schemeClr val="bg1"/>
                  </a:solidFill>
                  <a:cs typeface="Arial" panose="020B0604020202020204" pitchFamily="34" charset="0"/>
                </a:endParaRPr>
              </a:p>
            </p:txBody>
          </p:sp>
          <p:sp>
            <p:nvSpPr>
              <p:cNvPr id="44" name="Multiply 43">
                <a:extLst>
                  <a:ext uri="{FF2B5EF4-FFF2-40B4-BE49-F238E27FC236}">
                    <a16:creationId xmlns:a16="http://schemas.microsoft.com/office/drawing/2014/main" id="{92369FFC-8D72-4E9B-8093-C818FC6E9C10}"/>
                  </a:ext>
                </a:extLst>
              </p:cNvPr>
              <p:cNvSpPr/>
              <p:nvPr/>
            </p:nvSpPr>
            <p:spPr bwMode="auto">
              <a:xfrm>
                <a:off x="2819400" y="52578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638" name="TextBox 17">
                <a:extLst>
                  <a:ext uri="{FF2B5EF4-FFF2-40B4-BE49-F238E27FC236}">
                    <a16:creationId xmlns:a16="http://schemas.microsoft.com/office/drawing/2014/main" id="{9E4DCFEC-C196-468E-A293-D13C98ED7690}"/>
                  </a:ext>
                </a:extLst>
              </p:cNvPr>
              <p:cNvSpPr txBox="1">
                <a:spLocks noChangeArrowheads="1"/>
              </p:cNvSpPr>
              <p:nvPr/>
            </p:nvSpPr>
            <p:spPr bwMode="auto">
              <a:xfrm>
                <a:off x="6705600" y="5367338"/>
                <a:ext cx="2209800" cy="924222"/>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chemeClr val="bg1"/>
                    </a:solidFill>
                    <a:cs typeface="Arial" panose="020B0604020202020204" pitchFamily="34" charset="0"/>
                  </a:rPr>
                  <a:t>Resource Depletion</a:t>
                </a:r>
              </a:p>
              <a:p>
                <a:pPr eaLnBrk="1" hangingPunct="1"/>
                <a:r>
                  <a:rPr lang="en-IN" altLang="en-US">
                    <a:solidFill>
                      <a:schemeClr val="bg1"/>
                    </a:solidFill>
                    <a:cs typeface="Arial" panose="020B0604020202020204" pitchFamily="34" charset="0"/>
                  </a:rPr>
                  <a:t>Pollution</a:t>
                </a:r>
              </a:p>
              <a:p>
                <a:pPr eaLnBrk="1" hangingPunct="1"/>
                <a:endParaRPr lang="en-IN" altLang="en-US">
                  <a:solidFill>
                    <a:schemeClr val="bg1"/>
                  </a:solidFill>
                  <a:cs typeface="Arial" panose="020B0604020202020204" pitchFamily="34" charset="0"/>
                </a:endParaRPr>
              </a:p>
            </p:txBody>
          </p:sp>
          <p:sp>
            <p:nvSpPr>
              <p:cNvPr id="47" name="Multiply 46">
                <a:extLst>
                  <a:ext uri="{FF2B5EF4-FFF2-40B4-BE49-F238E27FC236}">
                    <a16:creationId xmlns:a16="http://schemas.microsoft.com/office/drawing/2014/main" id="{5661D96F-C0AE-479F-A6C5-E7C882BF9F05}"/>
                  </a:ext>
                </a:extLst>
              </p:cNvPr>
              <p:cNvSpPr/>
              <p:nvPr/>
            </p:nvSpPr>
            <p:spPr bwMode="auto">
              <a:xfrm>
                <a:off x="8382000" y="55959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640" name="TextBox 17">
                <a:extLst>
                  <a:ext uri="{FF2B5EF4-FFF2-40B4-BE49-F238E27FC236}">
                    <a16:creationId xmlns:a16="http://schemas.microsoft.com/office/drawing/2014/main" id="{D5FBD49F-B5DE-4DC4-8CB3-9A80695D317C}"/>
                  </a:ext>
                </a:extLst>
              </p:cNvPr>
              <p:cNvSpPr txBox="1">
                <a:spLocks noChangeArrowheads="1"/>
              </p:cNvSpPr>
              <p:nvPr/>
            </p:nvSpPr>
            <p:spPr bwMode="auto">
              <a:xfrm>
                <a:off x="4572000" y="5367670"/>
                <a:ext cx="1981200" cy="923330"/>
              </a:xfrm>
              <a:prstGeom prst="rect">
                <a:avLst/>
              </a:prstGeom>
              <a:solidFill>
                <a:schemeClr val="tx1"/>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chemeClr val="bg1"/>
                    </a:solidFill>
                    <a:cs typeface="Arial" panose="020B0604020202020204" pitchFamily="34" charset="0"/>
                  </a:rPr>
                  <a:t>Terrorism</a:t>
                </a:r>
              </a:p>
              <a:p>
                <a:pPr eaLnBrk="1" hangingPunct="1"/>
                <a:r>
                  <a:rPr lang="en-IN" altLang="en-US">
                    <a:solidFill>
                      <a:schemeClr val="bg1"/>
                    </a:solidFill>
                    <a:cs typeface="Arial" panose="020B0604020202020204" pitchFamily="34" charset="0"/>
                  </a:rPr>
                  <a:t>War</a:t>
                </a:r>
              </a:p>
              <a:p>
                <a:pPr eaLnBrk="1" hangingPunct="1"/>
                <a:endParaRPr lang="en-IN" altLang="en-US">
                  <a:solidFill>
                    <a:schemeClr val="bg1"/>
                  </a:solidFill>
                  <a:cs typeface="Arial" panose="020B0604020202020204" pitchFamily="34" charset="0"/>
                </a:endParaRPr>
              </a:p>
            </p:txBody>
          </p:sp>
          <p:sp>
            <p:nvSpPr>
              <p:cNvPr id="49" name="Multiply 48">
                <a:extLst>
                  <a:ext uri="{FF2B5EF4-FFF2-40B4-BE49-F238E27FC236}">
                    <a16:creationId xmlns:a16="http://schemas.microsoft.com/office/drawing/2014/main" id="{0091890F-124C-4D6D-AB50-5A2661F6644B}"/>
                  </a:ext>
                </a:extLst>
              </p:cNvPr>
              <p:cNvSpPr/>
              <p:nvPr/>
            </p:nvSpPr>
            <p:spPr bwMode="auto">
              <a:xfrm>
                <a:off x="5943600" y="5595938"/>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grpSp>
      <p:sp>
        <p:nvSpPr>
          <p:cNvPr id="26633" name="Rectangle 49">
            <a:extLst>
              <a:ext uri="{FF2B5EF4-FFF2-40B4-BE49-F238E27FC236}">
                <a16:creationId xmlns:a16="http://schemas.microsoft.com/office/drawing/2014/main" id="{D4575D14-1182-4E46-88FF-1DD58F01AFBA}"/>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a:extLst>
              <a:ext uri="{FF2B5EF4-FFF2-40B4-BE49-F238E27FC236}">
                <a16:creationId xmlns:a16="http://schemas.microsoft.com/office/drawing/2014/main" id="{17403668-35D8-40CC-9231-0CBC95E1A698}"/>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are we calling it as human goals, and not social goals?</a:t>
            </a:r>
          </a:p>
        </p:txBody>
      </p:sp>
      <p:sp>
        <p:nvSpPr>
          <p:cNvPr id="3" name="Content Placeholder 2">
            <a:extLst>
              <a:ext uri="{FF2B5EF4-FFF2-40B4-BE49-F238E27FC236}">
                <a16:creationId xmlns:a16="http://schemas.microsoft.com/office/drawing/2014/main" id="{B4300F29-0C42-4FA6-A4CE-D3D574E15069}"/>
              </a:ext>
            </a:extLst>
          </p:cNvPr>
          <p:cNvSpPr>
            <a:spLocks noGrp="1"/>
          </p:cNvSpPr>
          <p:nvPr>
            <p:ph sz="half" idx="2"/>
          </p:nvPr>
        </p:nvSpPr>
        <p:spPr>
          <a:xfrm>
            <a:off x="6210300" y="609600"/>
            <a:ext cx="5981700" cy="5943600"/>
          </a:xfrm>
        </p:spPr>
        <p:txBody>
          <a:bodyPr/>
          <a:lstStyle/>
          <a:p>
            <a:pPr>
              <a:defRPr/>
            </a:pPr>
            <a:r>
              <a:rPr lang="en-US" dirty="0"/>
              <a:t>If you look at the goals, they give you a clear vision of participation of human being in the harmony in the society. Hence human goals.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Social goal would be to ensure undivided society and universal human order.</a:t>
            </a:r>
          </a:p>
        </p:txBody>
      </p:sp>
      <p:sp>
        <p:nvSpPr>
          <p:cNvPr id="93188" name="Title 3">
            <a:extLst>
              <a:ext uri="{FF2B5EF4-FFF2-40B4-BE49-F238E27FC236}">
                <a16:creationId xmlns:a16="http://schemas.microsoft.com/office/drawing/2014/main" id="{B710061E-0922-4CC0-8B1F-6B466F014A4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
            <a:extLst>
              <a:ext uri="{FF2B5EF4-FFF2-40B4-BE49-F238E27FC236}">
                <a16:creationId xmlns:a16="http://schemas.microsoft.com/office/drawing/2014/main" id="{B38EA531-0225-472F-9C5F-8DF7BBA663D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every person in the society have a common goal?</a:t>
            </a:r>
          </a:p>
          <a:p>
            <a:endParaRPr lang="en-US" altLang="en-US"/>
          </a:p>
          <a:p>
            <a:endParaRPr lang="en-US" altLang="en-US"/>
          </a:p>
          <a:p>
            <a:endParaRPr lang="en-US" altLang="en-US"/>
          </a:p>
          <a:p>
            <a:endParaRPr lang="en-US" altLang="en-US"/>
          </a:p>
          <a:p>
            <a:endParaRPr lang="en-US" altLang="en-US"/>
          </a:p>
          <a:p>
            <a:endParaRPr lang="en-US" altLang="en-US"/>
          </a:p>
          <a:p>
            <a:r>
              <a:rPr lang="en-US" altLang="en-US"/>
              <a:t>Why have we not included Health as one of the human goals?	</a:t>
            </a:r>
          </a:p>
          <a:p>
            <a:endParaRPr lang="en-US" altLang="en-US"/>
          </a:p>
        </p:txBody>
      </p:sp>
      <p:sp>
        <p:nvSpPr>
          <p:cNvPr id="94211" name="Content Placeholder 2">
            <a:extLst>
              <a:ext uri="{FF2B5EF4-FFF2-40B4-BE49-F238E27FC236}">
                <a16:creationId xmlns:a16="http://schemas.microsoft.com/office/drawing/2014/main" id="{0DAC7EFB-8E79-49B0-92D4-BC82F33B643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 common goal is open to self-verification. You ask yourself and see what is your natural acceptance while living in a society. We have experimented with tens of thousands of people from all sorts of background, and every one shares the same goal. But it is again a proposal to explore. One can verify on one’s own right. </a:t>
            </a:r>
          </a:p>
          <a:p>
            <a:endParaRPr lang="en-US" altLang="en-US"/>
          </a:p>
          <a:p>
            <a:r>
              <a:rPr lang="en-US" altLang="en-US"/>
              <a:t>Health is a state of the body which is a natural outcome of self-regulation (a part of right understanding). Secondly, health has not continuity as body is a physio-chemical entity. Human goals are those which are continuous and universal.</a:t>
            </a:r>
            <a:br>
              <a:rPr lang="en-US" altLang="en-US"/>
            </a:br>
            <a:r>
              <a:rPr lang="en-US" altLang="en-US"/>
              <a:t>It is included as part of prosperity</a:t>
            </a:r>
          </a:p>
        </p:txBody>
      </p:sp>
      <p:sp>
        <p:nvSpPr>
          <p:cNvPr id="94212" name="Title 3">
            <a:extLst>
              <a:ext uri="{FF2B5EF4-FFF2-40B4-BE49-F238E27FC236}">
                <a16:creationId xmlns:a16="http://schemas.microsoft.com/office/drawing/2014/main" id="{2EB15DD1-A3FD-4440-81C8-717C8C9E261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a:extLst>
              <a:ext uri="{FF2B5EF4-FFF2-40B4-BE49-F238E27FC236}">
                <a16:creationId xmlns:a16="http://schemas.microsoft.com/office/drawing/2014/main" id="{48A0CDB5-374A-47C3-8145-91C728AB84ED}"/>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Entertainment is an important part of life. Where would you place the entertainment industry in the society?</a:t>
            </a:r>
          </a:p>
          <a:p>
            <a:endParaRPr lang="en-US" altLang="en-US"/>
          </a:p>
          <a:p>
            <a:endParaRPr lang="en-US" altLang="en-US"/>
          </a:p>
        </p:txBody>
      </p:sp>
      <p:sp>
        <p:nvSpPr>
          <p:cNvPr id="95235" name="Content Placeholder 2">
            <a:extLst>
              <a:ext uri="{FF2B5EF4-FFF2-40B4-BE49-F238E27FC236}">
                <a16:creationId xmlns:a16="http://schemas.microsoft.com/office/drawing/2014/main" id="{A5E8522D-A34E-494C-8B05-CD5F1E0E964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000"/>
              <a:t>Every human being wants to have a life of happiness and prosperity in continuity. But it requires the competence to be developed in terms of right understanding and right feeling. Hence, while making a program for society, we need to first place the programs for happy and prosperous society. </a:t>
            </a:r>
          </a:p>
          <a:p>
            <a:pPr marL="0" indent="0">
              <a:buFont typeface="Arial" panose="020B0604020202020204" pitchFamily="34" charset="0"/>
              <a:buNone/>
            </a:pPr>
            <a:r>
              <a:rPr lang="en-IN" altLang="en-US" sz="2000"/>
              <a:t>But it will take time for every human being to attain the state of right understanding in completeness. In that duration, one can go for such programs which can help reduce the unhappiness or deprivation. Entertainment can be one of them. But we need to understand that such programs only help escape from unhappiness and do not ensure happiness in continuity.</a:t>
            </a:r>
          </a:p>
          <a:p>
            <a:pPr marL="0" indent="0">
              <a:buFont typeface="Arial" panose="020B0604020202020204" pitchFamily="34" charset="0"/>
              <a:buNone/>
            </a:pPr>
            <a:r>
              <a:rPr lang="en-IN" altLang="en-US" sz="2000"/>
              <a:t>We can also observe that when we make effort to live with mutual fulfilment with human being and the rest of nature, the need for such measures goes down.</a:t>
            </a:r>
          </a:p>
        </p:txBody>
      </p:sp>
      <p:sp>
        <p:nvSpPr>
          <p:cNvPr id="95236" name="Title 3">
            <a:extLst>
              <a:ext uri="{FF2B5EF4-FFF2-40B4-BE49-F238E27FC236}">
                <a16:creationId xmlns:a16="http://schemas.microsoft.com/office/drawing/2014/main" id="{75519121-AD21-4AC8-9209-DDA96DB3943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8C70DC97-988F-464F-93CC-156869E8DF1B}"/>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a:extLst>
              <a:ext uri="{FF2B5EF4-FFF2-40B4-BE49-F238E27FC236}">
                <a16:creationId xmlns:a16="http://schemas.microsoft.com/office/drawing/2014/main" id="{0FE4EF52-9E2B-46BF-A13E-ABE94D773A9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Will there be fashion industry in a harmonious society?</a:t>
            </a:r>
          </a:p>
          <a:p>
            <a:endParaRPr lang="en-US" altLang="en-US"/>
          </a:p>
          <a:p>
            <a:r>
              <a:rPr lang="en-US" altLang="en-US"/>
              <a:t>Similar question for advertisement, publicity, etc.</a:t>
            </a:r>
          </a:p>
        </p:txBody>
      </p:sp>
      <p:sp>
        <p:nvSpPr>
          <p:cNvPr id="3" name="Content Placeholder 2">
            <a:extLst>
              <a:ext uri="{FF2B5EF4-FFF2-40B4-BE49-F238E27FC236}">
                <a16:creationId xmlns:a16="http://schemas.microsoft.com/office/drawing/2014/main" id="{7DABA15E-8DAF-4246-AFD3-3066F71BBB60}"/>
              </a:ext>
            </a:extLst>
          </p:cNvPr>
          <p:cNvSpPr>
            <a:spLocks noGrp="1"/>
          </p:cNvSpPr>
          <p:nvPr>
            <p:ph sz="half" idx="2"/>
          </p:nvPr>
        </p:nvSpPr>
        <p:spPr>
          <a:xfrm>
            <a:off x="6210300" y="609600"/>
            <a:ext cx="5981700" cy="5943600"/>
          </a:xfrm>
        </p:spPr>
        <p:txBody>
          <a:bodyPr/>
          <a:lstStyle/>
          <a:p>
            <a:pPr>
              <a:defRPr/>
            </a:pPr>
            <a:r>
              <a:rPr lang="en-US" dirty="0"/>
              <a:t>A similar response as the one given for the previous question. To add to it</a:t>
            </a:r>
            <a:br>
              <a:rPr lang="en-US" dirty="0"/>
            </a:br>
            <a:endParaRPr lang="en-US" dirty="0"/>
          </a:p>
          <a:p>
            <a:pPr marL="0" indent="0">
              <a:buFont typeface="Arial" panose="020B0604020202020204" pitchFamily="34" charset="0"/>
              <a:buNone/>
              <a:defRPr/>
            </a:pPr>
            <a:r>
              <a:rPr lang="en-US" dirty="0"/>
              <a:t>If the fashion industry is totally based on sensation without ensuring right utilization, we need to work out measures such that right utilization is also ensured.</a:t>
            </a:r>
          </a:p>
          <a:p>
            <a:pPr marL="0" indent="0">
              <a:buFont typeface="Arial" panose="020B0604020202020204" pitchFamily="34" charset="0"/>
              <a:buNone/>
              <a:defRPr/>
            </a:pPr>
            <a:endParaRPr lang="en-US" dirty="0"/>
          </a:p>
        </p:txBody>
      </p:sp>
      <p:sp>
        <p:nvSpPr>
          <p:cNvPr id="96260" name="Title 3">
            <a:extLst>
              <a:ext uri="{FF2B5EF4-FFF2-40B4-BE49-F238E27FC236}">
                <a16:creationId xmlns:a16="http://schemas.microsoft.com/office/drawing/2014/main" id="{F341C576-5374-45CC-B620-3484641A69C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a:extLst>
              <a:ext uri="{FF2B5EF4-FFF2-40B4-BE49-F238E27FC236}">
                <a16:creationId xmlns:a16="http://schemas.microsoft.com/office/drawing/2014/main" id="{5B285083-67EB-4B04-8619-E362267E2E19}"/>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ensure harmony within the society, if the people surrounding us are doing wrong/disharmonious work intentionally? How can we teach/change such people in the society?</a:t>
            </a:r>
            <a:endParaRPr lang="en-IN" altLang="en-US"/>
          </a:p>
          <a:p>
            <a:endParaRPr lang="en-US" altLang="en-US"/>
          </a:p>
        </p:txBody>
      </p:sp>
      <p:sp>
        <p:nvSpPr>
          <p:cNvPr id="3" name="Content Placeholder 2">
            <a:extLst>
              <a:ext uri="{FF2B5EF4-FFF2-40B4-BE49-F238E27FC236}">
                <a16:creationId xmlns:a16="http://schemas.microsoft.com/office/drawing/2014/main" id="{212C3DD1-9BD2-4588-B7F8-3D50E2AF3A71}"/>
              </a:ext>
            </a:extLst>
          </p:cNvPr>
          <p:cNvSpPr>
            <a:spLocks noGrp="1"/>
          </p:cNvSpPr>
          <p:nvPr>
            <p:ph sz="half" idx="2"/>
          </p:nvPr>
        </p:nvSpPr>
        <p:spPr>
          <a:xfrm>
            <a:off x="6210300" y="609600"/>
            <a:ext cx="5981700" cy="5943600"/>
          </a:xfrm>
        </p:spPr>
        <p:txBody>
          <a:bodyPr/>
          <a:lstStyle/>
          <a:p>
            <a:pPr>
              <a:defRPr/>
            </a:pPr>
            <a:r>
              <a:rPr lang="en-US" dirty="0"/>
              <a:t>We discussed the feeling of trust. We saw that the intention of every human being is pure. Hence no one does anything wrong or disharmonious intentionally. This is one thing that needs to be clear. Its only the lack of competence due to which such acts take place. </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There is a good possibility that through value based education right from childhood, the right </a:t>
            </a:r>
            <a:r>
              <a:rPr lang="en-US" dirty="0" err="1"/>
              <a:t>sanskar</a:t>
            </a:r>
            <a:r>
              <a:rPr lang="en-US" dirty="0"/>
              <a:t> can be ensured in the child. And when such children grow into adults, they will develop a harmonious society.</a:t>
            </a:r>
          </a:p>
        </p:txBody>
      </p:sp>
      <p:sp>
        <p:nvSpPr>
          <p:cNvPr id="97284" name="Title 3">
            <a:extLst>
              <a:ext uri="{FF2B5EF4-FFF2-40B4-BE49-F238E27FC236}">
                <a16:creationId xmlns:a16="http://schemas.microsoft.com/office/drawing/2014/main" id="{C3833997-491E-47FB-9B04-376E880AA44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1">
            <a:extLst>
              <a:ext uri="{FF2B5EF4-FFF2-40B4-BE49-F238E27FC236}">
                <a16:creationId xmlns:a16="http://schemas.microsoft.com/office/drawing/2014/main" id="{8E8627AA-5C3C-404A-9A64-013A3B5D006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If everybody has the feeling of self-regulation, people will be healthy, but there will be more unemployment of the healthcare professionals. How do we deal with that?</a:t>
            </a:r>
          </a:p>
          <a:p>
            <a:endParaRPr lang="en-US" altLang="en-US"/>
          </a:p>
          <a:p>
            <a:r>
              <a:rPr lang="en-US" altLang="en-US"/>
              <a:t>Similar question for lawyers, policemen, security guards, army,…</a:t>
            </a:r>
            <a:endParaRPr lang="en-IN" altLang="en-US"/>
          </a:p>
        </p:txBody>
      </p:sp>
      <p:sp>
        <p:nvSpPr>
          <p:cNvPr id="65539" name="Content Placeholder 2">
            <a:extLst>
              <a:ext uri="{FF2B5EF4-FFF2-40B4-BE49-F238E27FC236}">
                <a16:creationId xmlns:a16="http://schemas.microsoft.com/office/drawing/2014/main" id="{64894880-841B-4A94-B1D6-659075772A08}"/>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dirty="0"/>
              <a:t>We need to understand the role of a human being in society. It needs to be to participate in the harmony in the society or at least reduce the level of disharmony. So the role of everyone gets transformed as there is transformation in the society. So in a harmonious society, a healthcare professional can work to ensure self-regulation in everyone through health education. And if still there is some occasional problem, he/she can work to remove the problem. Even today, it is happening.</a:t>
            </a:r>
          </a:p>
          <a:p>
            <a:pPr marL="0" indent="0">
              <a:buFont typeface="Arial" panose="020B0604020202020204" pitchFamily="34" charset="0"/>
              <a:buNone/>
              <a:defRPr/>
            </a:pPr>
            <a:endParaRPr lang="en-IN" dirty="0"/>
          </a:p>
          <a:p>
            <a:pPr marL="0" indent="0">
              <a:buFont typeface="Arial" panose="020B0604020202020204" pitchFamily="34" charset="0"/>
              <a:buNone/>
              <a:defRPr/>
            </a:pPr>
            <a:r>
              <a:rPr lang="en-IN" dirty="0"/>
              <a:t>A similar response holds true for </a:t>
            </a:r>
            <a:r>
              <a:rPr lang="en-US" dirty="0"/>
              <a:t>lawyers, policemen, security guards, army,…</a:t>
            </a:r>
            <a:endParaRPr lang="en-IN" dirty="0"/>
          </a:p>
        </p:txBody>
      </p:sp>
      <p:sp>
        <p:nvSpPr>
          <p:cNvPr id="98308" name="Title 3">
            <a:extLst>
              <a:ext uri="{FF2B5EF4-FFF2-40B4-BE49-F238E27FC236}">
                <a16:creationId xmlns:a16="http://schemas.microsoft.com/office/drawing/2014/main" id="{22AD02EB-2498-4877-89D9-A985ACF3E9E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a:extLst>
              <a:ext uri="{FF2B5EF4-FFF2-40B4-BE49-F238E27FC236}">
                <a16:creationId xmlns:a16="http://schemas.microsoft.com/office/drawing/2014/main" id="{FECF0407-45D9-45CF-B5AE-ED5ADF34AE96}"/>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Today, there are so many industries in the society which do not add to harmony but generate employment as well as Govt. revenue. How do we plan for such industries?</a:t>
            </a:r>
          </a:p>
        </p:txBody>
      </p:sp>
      <p:sp>
        <p:nvSpPr>
          <p:cNvPr id="99331" name="Content Placeholder 2">
            <a:extLst>
              <a:ext uri="{FF2B5EF4-FFF2-40B4-BE49-F238E27FC236}">
                <a16:creationId xmlns:a16="http://schemas.microsoft.com/office/drawing/2014/main" id="{5EBC74FD-4A92-45AF-990E-0772DFB56D0C}"/>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First of all, we need to develop programs which help fulfill the human goals. Gradually, such industries will start transforming in terms of human goals.</a:t>
            </a:r>
          </a:p>
          <a:p>
            <a:r>
              <a:rPr lang="en-US" altLang="en-US"/>
              <a:t>Secondly, employment is not the core issue. Every human being is capable of producing more than required. And the resources are abundant in the nature. Due to lack of right understanding, the resources are not being rightly utilized. And mutual fulfillment is not ensured with human being and the rest of nature. If these two things are ensured, we will be able to address the needy areas in the society, and there will be enough employment.</a:t>
            </a:r>
          </a:p>
        </p:txBody>
      </p:sp>
      <p:sp>
        <p:nvSpPr>
          <p:cNvPr id="99332" name="Title 3">
            <a:extLst>
              <a:ext uri="{FF2B5EF4-FFF2-40B4-BE49-F238E27FC236}">
                <a16:creationId xmlns:a16="http://schemas.microsoft.com/office/drawing/2014/main" id="{90F3D58F-5A30-485E-B2D3-94F636381D6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a:extLst>
              <a:ext uri="{FF2B5EF4-FFF2-40B4-BE49-F238E27FC236}">
                <a16:creationId xmlns:a16="http://schemas.microsoft.com/office/drawing/2014/main" id="{BA974452-EA02-482F-BD03-E0B8C5F39780}"/>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Can you give some examples of sustainable, mutually enriching production systems?</a:t>
            </a:r>
            <a:endParaRPr lang="en-IN" altLang="en-US"/>
          </a:p>
        </p:txBody>
      </p:sp>
      <p:sp>
        <p:nvSpPr>
          <p:cNvPr id="66563" name="Content Placeholder 2">
            <a:extLst>
              <a:ext uri="{FF2B5EF4-FFF2-40B4-BE49-F238E27FC236}">
                <a16:creationId xmlns:a16="http://schemas.microsoft.com/office/drawing/2014/main" id="{83A419B4-0EF6-4457-9878-AC2636B4FCAF}"/>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altLang="en-US" dirty="0"/>
              <a:t>When we talk about production of food, there are examples of natural farming, organic farming, sustainable farming methods etc. Even today, so many people are practicing it.</a:t>
            </a:r>
          </a:p>
          <a:p>
            <a:pPr>
              <a:defRPr/>
            </a:pPr>
            <a:r>
              <a:rPr lang="en-IN" altLang="en-US" dirty="0"/>
              <a:t>When we talk about health, we have examples of </a:t>
            </a:r>
            <a:r>
              <a:rPr lang="en-IN" altLang="en-US" dirty="0" err="1"/>
              <a:t>Ayurved</a:t>
            </a:r>
            <a:r>
              <a:rPr lang="en-IN" altLang="en-US" dirty="0"/>
              <a:t>, Naturopathy, Healing exercises etc.</a:t>
            </a:r>
          </a:p>
          <a:p>
            <a:pPr>
              <a:defRPr/>
            </a:pPr>
            <a:r>
              <a:rPr lang="en-IN" altLang="en-US" dirty="0"/>
              <a:t>Similarly, we can have examples for production of clothes, shelter, etc.</a:t>
            </a:r>
          </a:p>
          <a:p>
            <a:pPr marL="0" indent="0">
              <a:buFont typeface="Arial" panose="020B0604020202020204" pitchFamily="34" charset="0"/>
              <a:buNone/>
              <a:defRPr/>
            </a:pPr>
            <a:r>
              <a:rPr lang="en-IN" altLang="en-US" dirty="0"/>
              <a:t> </a:t>
            </a:r>
          </a:p>
        </p:txBody>
      </p:sp>
      <p:sp>
        <p:nvSpPr>
          <p:cNvPr id="100356" name="Title 3">
            <a:extLst>
              <a:ext uri="{FF2B5EF4-FFF2-40B4-BE49-F238E27FC236}">
                <a16:creationId xmlns:a16="http://schemas.microsoft.com/office/drawing/2014/main" id="{36ADA394-81C8-4B07-A545-409DCF6BAF1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EC1A9AC1-7142-46C3-8AD3-AB07AA74394D}"/>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a:extLst>
              <a:ext uri="{FF2B5EF4-FFF2-40B4-BE49-F238E27FC236}">
                <a16:creationId xmlns:a16="http://schemas.microsoft.com/office/drawing/2014/main" id="{D40A2918-A710-476F-AA23-4645E70E2BD9}"/>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While going through courses of marketing, many a times it appears that we need to do injustice with the other to earn money. As a teacher or student, what can be our role?	 </a:t>
            </a:r>
          </a:p>
          <a:p>
            <a:endParaRPr lang="en-US" altLang="en-US"/>
          </a:p>
          <a:p>
            <a:r>
              <a:rPr lang="en-US" altLang="en-US"/>
              <a:t>Many a times, the inputs in professional courses contradict what we are studying in UHV. What to do then?</a:t>
            </a:r>
          </a:p>
        </p:txBody>
      </p:sp>
      <p:sp>
        <p:nvSpPr>
          <p:cNvPr id="3" name="Content Placeholder 2">
            <a:extLst>
              <a:ext uri="{FF2B5EF4-FFF2-40B4-BE49-F238E27FC236}">
                <a16:creationId xmlns:a16="http://schemas.microsoft.com/office/drawing/2014/main" id="{26601540-422C-4FAA-9AFF-B99F5CAF430C}"/>
              </a:ext>
            </a:extLst>
          </p:cNvPr>
          <p:cNvSpPr>
            <a:spLocks noGrp="1"/>
          </p:cNvSpPr>
          <p:nvPr>
            <p:ph sz="half" idx="2"/>
          </p:nvPr>
        </p:nvSpPr>
        <p:spPr>
          <a:xfrm>
            <a:off x="6210300" y="609600"/>
            <a:ext cx="5981700" cy="5943600"/>
          </a:xfrm>
        </p:spPr>
        <p:txBody>
          <a:bodyPr/>
          <a:lstStyle/>
          <a:p>
            <a:pPr>
              <a:defRPr/>
            </a:pPr>
            <a:r>
              <a:rPr lang="en-US" dirty="0"/>
              <a:t>As mentioned earlier, there is abundance of physical facilities. Only the right understanding and right skill have to be developed. Once we are able to ensure this, harmonious ways of production and exchange will gradually evolve. Presently, our role is to share both the inputs and let the other verify.</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We need to understanding that there is a desired state and there is the current state. We need to work out the programs for transformation given the current state and our potential to transform.</a:t>
            </a:r>
          </a:p>
        </p:txBody>
      </p:sp>
      <p:sp>
        <p:nvSpPr>
          <p:cNvPr id="101380" name="Title 3">
            <a:extLst>
              <a:ext uri="{FF2B5EF4-FFF2-40B4-BE49-F238E27FC236}">
                <a16:creationId xmlns:a16="http://schemas.microsoft.com/office/drawing/2014/main" id="{2FE6AE10-C8D2-440D-80FA-E8918A77419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1">
            <a:extLst>
              <a:ext uri="{FF2B5EF4-FFF2-40B4-BE49-F238E27FC236}">
                <a16:creationId xmlns:a16="http://schemas.microsoft.com/office/drawing/2014/main" id="{C7F9F55D-D69D-405F-A056-99D984C3EFF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Are we talking about going for barter system of exchange?</a:t>
            </a:r>
          </a:p>
          <a:p>
            <a:endParaRPr lang="en-US" altLang="en-US"/>
          </a:p>
          <a:p>
            <a:r>
              <a:rPr lang="en-US" altLang="en-US"/>
              <a:t>Are we talking about going to primitive practices of farming?</a:t>
            </a:r>
          </a:p>
          <a:p>
            <a:endParaRPr lang="en-US" altLang="en-US"/>
          </a:p>
          <a:p>
            <a:r>
              <a:rPr lang="en-US" altLang="en-US"/>
              <a:t>Are we talking about making mud houses?</a:t>
            </a:r>
          </a:p>
          <a:p>
            <a:endParaRPr lang="en-US" altLang="en-US"/>
          </a:p>
          <a:p>
            <a:r>
              <a:rPr lang="en-US" altLang="en-US"/>
              <a:t>Etc.</a:t>
            </a:r>
          </a:p>
        </p:txBody>
      </p:sp>
      <p:sp>
        <p:nvSpPr>
          <p:cNvPr id="102403" name="Content Placeholder 2">
            <a:extLst>
              <a:ext uri="{FF2B5EF4-FFF2-40B4-BE49-F238E27FC236}">
                <a16:creationId xmlns:a16="http://schemas.microsoft.com/office/drawing/2014/main" id="{9D8E047E-FDA4-4685-B863-E06DEC881D70}"/>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we are saying is that we need to ensure mutual happiness and mutual prosperity. Modes of fulfillment can be worked out depending on the current level of understanding of the people in the society. But we need to have a clear vision of a sustainable model of society.</a:t>
            </a:r>
          </a:p>
        </p:txBody>
      </p:sp>
      <p:sp>
        <p:nvSpPr>
          <p:cNvPr id="102404" name="Title 3">
            <a:extLst>
              <a:ext uri="{FF2B5EF4-FFF2-40B4-BE49-F238E27FC236}">
                <a16:creationId xmlns:a16="http://schemas.microsoft.com/office/drawing/2014/main" id="{CD66EE6D-492B-4FA9-909F-FFCEDED65C7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E876F94-6880-4129-8602-0FA28BADCDA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"Limits to Growth“, The Club of Rome, 1972</a:t>
            </a:r>
          </a:p>
        </p:txBody>
      </p:sp>
      <p:sp>
        <p:nvSpPr>
          <p:cNvPr id="3" name="Content Placeholder 2">
            <a:extLst>
              <a:ext uri="{FF2B5EF4-FFF2-40B4-BE49-F238E27FC236}">
                <a16:creationId xmlns:a16="http://schemas.microsoft.com/office/drawing/2014/main" id="{559E809F-584B-46FB-9126-AFFB8C272983}"/>
              </a:ext>
            </a:extLst>
          </p:cNvPr>
          <p:cNvSpPr>
            <a:spLocks noGrp="1"/>
          </p:cNvSpPr>
          <p:nvPr>
            <p:ph type="body" sz="quarter" idx="13"/>
          </p:nvPr>
        </p:nvSpPr>
        <p:spPr>
          <a:xfrm>
            <a:off x="0" y="609600"/>
            <a:ext cx="8610600" cy="5943600"/>
          </a:xfrm>
        </p:spPr>
        <p:txBody>
          <a:bodyPr>
            <a:normAutofit lnSpcReduction="10000"/>
          </a:bodyPr>
          <a:lstStyle/>
          <a:p>
            <a:pPr>
              <a:buFont typeface="Symbol" pitchFamily="18" charset="2"/>
              <a:buNone/>
              <a:defRPr/>
            </a:pPr>
            <a:r>
              <a:t>The Club of Rome publishes "Limits to Growth". The report is extremely controversial because it predicts dire consequences if there is not a slowdown of "growth" (throughput of raw materials from nature) in 50 years (by 2022):</a:t>
            </a:r>
            <a:endParaRPr sz="1100"/>
          </a:p>
          <a:p>
            <a:pPr>
              <a:buFont typeface="Symbol" pitchFamily="18" charset="2"/>
              <a:buNone/>
              <a:defRPr/>
            </a:pPr>
            <a:endParaRPr sz="1100"/>
          </a:p>
          <a:p>
            <a:pPr marL="457200" indent="-457200">
              <a:buFont typeface="Symbol" pitchFamily="18" charset="2"/>
              <a:buAutoNum type="arabicPeriod"/>
              <a:defRPr/>
            </a:pPr>
            <a:r>
              <a:t>Environmental breakdown</a:t>
            </a:r>
          </a:p>
          <a:p>
            <a:pPr marL="457200" indent="-457200">
              <a:buFont typeface="Symbol" pitchFamily="18" charset="2"/>
              <a:buAutoNum type="arabicPeriod"/>
              <a:defRPr/>
            </a:pPr>
            <a:r>
              <a:t>Breakdown of human relationship – wars</a:t>
            </a:r>
          </a:p>
          <a:p>
            <a:pPr marL="457200" indent="-457200">
              <a:buFont typeface="Symbol" pitchFamily="18" charset="2"/>
              <a:buAutoNum type="arabicPeriod"/>
              <a:defRPr/>
            </a:pPr>
            <a:r>
              <a:t>Mental breakdown</a:t>
            </a:r>
          </a:p>
          <a:p>
            <a:pPr marL="457200" indent="-457200">
              <a:buFont typeface="Symbol" pitchFamily="18" charset="2"/>
              <a:buNone/>
              <a:defRPr/>
            </a:pPr>
            <a:endParaRPr/>
          </a:p>
          <a:p>
            <a:pPr marL="457200" indent="-457200">
              <a:buFont typeface="Symbol" pitchFamily="18" charset="2"/>
              <a:buNone/>
              <a:defRPr/>
            </a:pPr>
            <a:endParaRPr/>
          </a:p>
          <a:p>
            <a:pPr marL="457200" indent="-457200">
              <a:buFont typeface="Symbol" pitchFamily="18" charset="2"/>
              <a:buNone/>
              <a:defRPr/>
            </a:pPr>
            <a:r>
              <a:t>By 2016</a:t>
            </a:r>
          </a:p>
          <a:p>
            <a:pPr marL="457200" indent="-457200">
              <a:buFont typeface="Symbol" pitchFamily="18" charset="2"/>
              <a:buAutoNum type="arabicPeriod"/>
              <a:defRPr/>
            </a:pPr>
            <a:r>
              <a:t>2016 was hottest year in India’s recorded history (&gt;51 degrees C), global atmospheric CO2 &gt; 400PPM, way beyond stable norm of 300PPM</a:t>
            </a:r>
          </a:p>
          <a:p>
            <a:pPr marL="457200" indent="-457200">
              <a:buFont typeface="Symbol" pitchFamily="18" charset="2"/>
              <a:buAutoNum type="arabicPeriod"/>
              <a:defRPr/>
            </a:pPr>
            <a:r>
              <a:t>Over 50% tax money spent globally on preparing for war</a:t>
            </a:r>
          </a:p>
          <a:p>
            <a:pPr marL="457200" indent="-457200">
              <a:buFont typeface="Symbol" pitchFamily="18" charset="2"/>
              <a:buAutoNum type="arabicPeriod"/>
              <a:defRPr/>
            </a:pPr>
            <a:r>
              <a:t>WHO statistics show increasing obesity (&gt;30%), depression (&gt;10%) &amp; suicide rates (&gt;0.1%) in developed countries</a:t>
            </a:r>
          </a:p>
        </p:txBody>
      </p:sp>
      <p:pic>
        <p:nvPicPr>
          <p:cNvPr id="27652" name="Picture 2" descr="&quot;Limits to Growth&quot; - Club of Rome - In April 1968, a small international group of professionals from the fields of diplomacy, industry, academia and civil society met at a quiet villa in Rome. Invited by Italian industrialist Aurelio Peccei and Scottish scientist Alexander King, they came together to discuss the dilemma of prevailing short-term thinking in international affairs and, in particular, the concerns regarding unlimited resource consumption in an increasingly interdependent world. - kennuncorked.com - kennuncorked.com">
            <a:extLst>
              <a:ext uri="{FF2B5EF4-FFF2-40B4-BE49-F238E27FC236}">
                <a16:creationId xmlns:a16="http://schemas.microsoft.com/office/drawing/2014/main" id="{D260C443-7961-4373-AE4D-7C9A03860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33400"/>
            <a:ext cx="35814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1">
            <a:extLst>
              <a:ext uri="{FF2B5EF4-FFF2-40B4-BE49-F238E27FC236}">
                <a16:creationId xmlns:a16="http://schemas.microsoft.com/office/drawing/2014/main" id="{962FD5AC-7CD0-4006-918B-9DB963226B41}"/>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For the victim of crime, justice is to punish the culprit. Why don’t you talk about punishment in the society?</a:t>
            </a:r>
          </a:p>
          <a:p>
            <a:endParaRPr lang="en-US" altLang="en-US"/>
          </a:p>
          <a:p>
            <a:r>
              <a:rPr lang="en-US" altLang="en-US"/>
              <a:t>Are justice and verdict the same thing or different things?</a:t>
            </a:r>
            <a:endParaRPr lang="hi-IN" altLang="en-US">
              <a:ea typeface="Mangal" panose="00000400000000000000" pitchFamily="2"/>
            </a:endParaRPr>
          </a:p>
        </p:txBody>
      </p:sp>
      <p:sp>
        <p:nvSpPr>
          <p:cNvPr id="67587" name="Content Placeholder 2">
            <a:extLst>
              <a:ext uri="{FF2B5EF4-FFF2-40B4-BE49-F238E27FC236}">
                <a16:creationId xmlns:a16="http://schemas.microsoft.com/office/drawing/2014/main" id="{A4E3073D-746B-4CD9-B79A-D13D616A7096}"/>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sz="2000" dirty="0"/>
              <a:t>Justice is to ensure mutual happiness. Verdict is just to pronounce some decision. </a:t>
            </a:r>
          </a:p>
          <a:p>
            <a:pPr>
              <a:defRPr/>
            </a:pPr>
            <a:endParaRPr lang="en-IN" sz="2000" dirty="0"/>
          </a:p>
          <a:p>
            <a:pPr marL="0" indent="0">
              <a:buFont typeface="Arial" panose="020B0604020202020204" pitchFamily="34" charset="0"/>
              <a:buNone/>
              <a:defRPr/>
            </a:pPr>
            <a:r>
              <a:rPr lang="en-IN" sz="2000" dirty="0"/>
              <a:t>Now when the crime has already taken place, we have a responsibility to:</a:t>
            </a:r>
          </a:p>
          <a:p>
            <a:pPr lvl="1">
              <a:defRPr/>
            </a:pPr>
            <a:r>
              <a:rPr lang="en-IN" sz="1800" dirty="0"/>
              <a:t>Give a message to the society that such acts are not to be continued</a:t>
            </a:r>
          </a:p>
          <a:p>
            <a:pPr lvl="1">
              <a:defRPr/>
            </a:pPr>
            <a:r>
              <a:rPr lang="en-IN" sz="1800" dirty="0"/>
              <a:t>To undo the loss to the victim to the extent possible</a:t>
            </a:r>
          </a:p>
          <a:p>
            <a:pPr lvl="1">
              <a:defRPr/>
            </a:pPr>
            <a:r>
              <a:rPr lang="en-IN" sz="1800" dirty="0"/>
              <a:t>To transform the wrongdoer.</a:t>
            </a:r>
          </a:p>
          <a:p>
            <a:pPr marL="228600" lvl="1" indent="0">
              <a:buFont typeface="Arial" panose="020B0604020202020204" pitchFamily="34" charset="0"/>
              <a:buNone/>
              <a:defRPr/>
            </a:pPr>
            <a:r>
              <a:rPr lang="en-IN" sz="1800" dirty="0"/>
              <a:t>So, one method that is adopted is to confine the culprit to some place so that he/she does not commit a similar crime. What remains to be done is to transform the culprit. We have experimented with this, and value education can be a big help to transform the culprits.</a:t>
            </a:r>
          </a:p>
          <a:p>
            <a:pPr marL="228600" lvl="1" indent="0">
              <a:buFont typeface="Arial" panose="020B0604020202020204" pitchFamily="34" charset="0"/>
              <a:buNone/>
              <a:defRPr/>
            </a:pPr>
            <a:endParaRPr lang="en-IN" sz="1800" dirty="0"/>
          </a:p>
          <a:p>
            <a:pPr marL="228600" lvl="1" indent="0">
              <a:buFont typeface="Arial" panose="020B0604020202020204" pitchFamily="34" charset="0"/>
              <a:buNone/>
              <a:defRPr/>
            </a:pPr>
            <a:r>
              <a:rPr lang="en-IN" sz="1800" dirty="0"/>
              <a:t>And of course, we need to have an education system which educates about right feelings and behaviour.</a:t>
            </a:r>
          </a:p>
          <a:p>
            <a:pPr marL="228600" lvl="1" indent="0">
              <a:buFont typeface="Arial" panose="020B0604020202020204" pitchFamily="34" charset="0"/>
              <a:buNone/>
              <a:defRPr/>
            </a:pPr>
            <a:endParaRPr lang="en-IN" sz="1800" dirty="0"/>
          </a:p>
        </p:txBody>
      </p:sp>
      <p:sp>
        <p:nvSpPr>
          <p:cNvPr id="103428" name="Title 3">
            <a:extLst>
              <a:ext uri="{FF2B5EF4-FFF2-40B4-BE49-F238E27FC236}">
                <a16:creationId xmlns:a16="http://schemas.microsoft.com/office/drawing/2014/main" id="{2912A0B1-72AA-4776-BCBD-3BAADC234B2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1">
            <a:extLst>
              <a:ext uri="{FF2B5EF4-FFF2-40B4-BE49-F238E27FC236}">
                <a16:creationId xmlns:a16="http://schemas.microsoft.com/office/drawing/2014/main" id="{544FF79E-6BA8-4F64-948D-EBF1A3836C4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000000"/>
                </a:solidFill>
                <a:ea typeface="Mangal" panose="00000400000000000000" pitchFamily="2"/>
                <a:cs typeface="Mangal" panose="00000400000000000000" pitchFamily="2"/>
              </a:rPr>
              <a:t>What exactly is this enrichment, protection and right utilization of nature? Please give some examples</a:t>
            </a:r>
          </a:p>
          <a:p>
            <a:endParaRPr lang="en-US" altLang="en-US">
              <a:solidFill>
                <a:srgbClr val="000000"/>
              </a:solidFill>
              <a:ea typeface="Mangal" panose="00000400000000000000" pitchFamily="2"/>
              <a:cs typeface="Mangal" panose="00000400000000000000" pitchFamily="2"/>
            </a:endParaRPr>
          </a:p>
          <a:p>
            <a:endParaRPr lang="hi-IN" altLang="en-US">
              <a:solidFill>
                <a:srgbClr val="000000"/>
              </a:solidFill>
              <a:ea typeface="Mangal" panose="00000400000000000000" pitchFamily="2"/>
            </a:endParaRPr>
          </a:p>
          <a:p>
            <a:endParaRPr lang="en-IN" altLang="en-US"/>
          </a:p>
        </p:txBody>
      </p:sp>
      <p:sp>
        <p:nvSpPr>
          <p:cNvPr id="68611" name="Content Placeholder 2">
            <a:extLst>
              <a:ext uri="{FF2B5EF4-FFF2-40B4-BE49-F238E27FC236}">
                <a16:creationId xmlns:a16="http://schemas.microsoft.com/office/drawing/2014/main" id="{8D3B0345-0482-4E39-84B3-D1268E3E0D60}"/>
              </a:ext>
            </a:extLst>
          </p:cNvPr>
          <p:cNvSpPr>
            <a:spLocks noGrp="1" noChangeArrowheads="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IN" dirty="0"/>
              <a:t>To enrich is to add to the quantity of </a:t>
            </a:r>
            <a:r>
              <a:rPr lang="en-IN" dirty="0" err="1"/>
              <a:t>physio</a:t>
            </a:r>
            <a:r>
              <a:rPr lang="en-IN" dirty="0"/>
              <a:t>-chemical unit and its components.</a:t>
            </a:r>
          </a:p>
          <a:p>
            <a:pPr>
              <a:defRPr/>
            </a:pPr>
            <a:r>
              <a:rPr lang="en-IN" dirty="0"/>
              <a:t>To preserve is to maintain the quantity.</a:t>
            </a:r>
          </a:p>
          <a:p>
            <a:pPr>
              <a:defRPr/>
            </a:pPr>
            <a:r>
              <a:rPr lang="en-IN" dirty="0"/>
              <a:t>Right utilization is to use the unit(s) for comprehensive human goal.</a:t>
            </a:r>
          </a:p>
          <a:p>
            <a:pPr marL="0" indent="0">
              <a:buFont typeface="Arial" panose="020B0604020202020204" pitchFamily="34" charset="0"/>
              <a:buNone/>
              <a:defRPr/>
            </a:pPr>
            <a:r>
              <a:rPr lang="en-IN" dirty="0"/>
              <a:t>e.g. If I have a ton of rice and I sow it in the fields, it adds to the quantity. Then I store the rice in such a way that it is edible till the time I do not get the next crop. This is preservation. And I eat it, and do not make liquor of it. It is right utilization.</a:t>
            </a:r>
          </a:p>
        </p:txBody>
      </p:sp>
      <p:sp>
        <p:nvSpPr>
          <p:cNvPr id="104452" name="Title 3">
            <a:extLst>
              <a:ext uri="{FF2B5EF4-FFF2-40B4-BE49-F238E27FC236}">
                <a16:creationId xmlns:a16="http://schemas.microsoft.com/office/drawing/2014/main" id="{957B6BE7-F327-4294-9BCE-DC389D06A33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
            <a:extLst>
              <a:ext uri="{FF2B5EF4-FFF2-40B4-BE49-F238E27FC236}">
                <a16:creationId xmlns:a16="http://schemas.microsoft.com/office/drawing/2014/main" id="{414C7448-2AF3-4F91-807D-68D81C75153C}"/>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What exactly is the meaning of preservation? E.g. Govt. has made regulations to save the environment by banning use of wood in Govt. buildings, we are saving water by using less… is this not preservation?</a:t>
            </a:r>
          </a:p>
          <a:p>
            <a:endParaRPr lang="en-US" altLang="en-US"/>
          </a:p>
        </p:txBody>
      </p:sp>
      <p:sp>
        <p:nvSpPr>
          <p:cNvPr id="105475" name="Content Placeholder 2">
            <a:extLst>
              <a:ext uri="{FF2B5EF4-FFF2-40B4-BE49-F238E27FC236}">
                <a16:creationId xmlns:a16="http://schemas.microsoft.com/office/drawing/2014/main" id="{2B88F39A-6DCB-4490-AC2B-C0195751470C}"/>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Preservation includes enrichment (or production), protection and right utilization. So if we are using wood, we need to produce wood too through plantation, preserve wood using appropriate measures and right utilize them in the required quantity. If we do it ourselves, there is not need for any external rule or pressure. We are self-organized. But if we are not doing it, rules have to be made. And they become stringent day by day.</a:t>
            </a:r>
          </a:p>
          <a:p>
            <a:r>
              <a:rPr lang="en-US" altLang="en-US"/>
              <a:t>Similarly, if we are using water, we need to enrich, protect and rightly utilize the water bodies.</a:t>
            </a:r>
          </a:p>
        </p:txBody>
      </p:sp>
      <p:sp>
        <p:nvSpPr>
          <p:cNvPr id="105476" name="Title 3">
            <a:extLst>
              <a:ext uri="{FF2B5EF4-FFF2-40B4-BE49-F238E27FC236}">
                <a16:creationId xmlns:a16="http://schemas.microsoft.com/office/drawing/2014/main" id="{10A005C3-A7C3-4C73-AF30-48AB1A181F7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1">
            <a:extLst>
              <a:ext uri="{FF2B5EF4-FFF2-40B4-BE49-F238E27FC236}">
                <a16:creationId xmlns:a16="http://schemas.microsoft.com/office/drawing/2014/main" id="{BF041FC5-65CF-499B-9EAE-95320A79C25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What is the role of currency in exchange of physical facility?</a:t>
            </a:r>
          </a:p>
        </p:txBody>
      </p:sp>
      <p:sp>
        <p:nvSpPr>
          <p:cNvPr id="106499" name="Content Placeholder 2">
            <a:extLst>
              <a:ext uri="{FF2B5EF4-FFF2-40B4-BE49-F238E27FC236}">
                <a16:creationId xmlns:a16="http://schemas.microsoft.com/office/drawing/2014/main" id="{5361F5E7-4D48-41D1-B0B8-941A82DFF82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Currency plays the role of representation of physical facility for exchange. It facilitates the exchange. </a:t>
            </a:r>
          </a:p>
          <a:p>
            <a:r>
              <a:rPr lang="en-IN" altLang="en-US"/>
              <a:t>But if human being does not have right understanding, there is tendency for over-consumption, hoarding and exploitation of others. Basic problem lies here. If this is taken care of, the importance of currency in life will go down. Now we are not even using currency notes. Exchange takes place just through numbers.</a:t>
            </a:r>
          </a:p>
        </p:txBody>
      </p:sp>
      <p:sp>
        <p:nvSpPr>
          <p:cNvPr id="106500" name="Title 3">
            <a:extLst>
              <a:ext uri="{FF2B5EF4-FFF2-40B4-BE49-F238E27FC236}">
                <a16:creationId xmlns:a16="http://schemas.microsoft.com/office/drawing/2014/main" id="{8008737B-B7F0-40E3-BBE7-5ECDF87CC6B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Content Placeholder 1">
            <a:extLst>
              <a:ext uri="{FF2B5EF4-FFF2-40B4-BE49-F238E27FC236}">
                <a16:creationId xmlns:a16="http://schemas.microsoft.com/office/drawing/2014/main" id="{DDAA7DBC-3223-4D1B-92D3-45D963C7CFB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b="1"/>
              <a:t>Human being +</a:t>
            </a:r>
          </a:p>
          <a:p>
            <a:pPr>
              <a:buFont typeface="Arial" panose="020B0604020202020204" pitchFamily="34" charset="0"/>
              <a:buNone/>
            </a:pPr>
            <a:r>
              <a:rPr lang="en-US" altLang="en-US" b="1"/>
              <a:t>Human-human relationship</a:t>
            </a:r>
          </a:p>
          <a:p>
            <a:pPr>
              <a:buFont typeface="Arial" panose="020B0604020202020204" pitchFamily="34" charset="0"/>
              <a:buNone/>
            </a:pPr>
            <a:endParaRPr lang="en-US" altLang="en-US"/>
          </a:p>
          <a:p>
            <a:pPr>
              <a:buFont typeface="Arial" panose="020B0604020202020204" pitchFamily="34" charset="0"/>
              <a:buNone/>
            </a:pPr>
            <a:r>
              <a:rPr lang="en-US" altLang="en-US"/>
              <a:t>Obesity, other diseases</a:t>
            </a:r>
          </a:p>
          <a:p>
            <a:pPr>
              <a:buFont typeface="Arial" panose="020B0604020202020204" pitchFamily="34" charset="0"/>
              <a:buNone/>
            </a:pPr>
            <a:r>
              <a:rPr lang="en-US" altLang="en-US"/>
              <a:t>Depression</a:t>
            </a:r>
          </a:p>
          <a:p>
            <a:pPr>
              <a:buFont typeface="Arial" panose="020B0604020202020204" pitchFamily="34" charset="0"/>
              <a:buNone/>
            </a:pPr>
            <a:r>
              <a:rPr lang="en-US" altLang="en-US"/>
              <a:t>Alcoholism, drug abuse</a:t>
            </a:r>
          </a:p>
          <a:p>
            <a:pPr>
              <a:buFont typeface="Arial" panose="020B0604020202020204" pitchFamily="34" charset="0"/>
              <a:buNone/>
            </a:pPr>
            <a:r>
              <a:rPr lang="en-US" altLang="en-US"/>
              <a:t>Suicide</a:t>
            </a:r>
          </a:p>
          <a:p>
            <a:pPr>
              <a:buFont typeface="Arial" panose="020B0604020202020204" pitchFamily="34" charset="0"/>
              <a:buNone/>
            </a:pPr>
            <a:r>
              <a:rPr lang="en-US" altLang="en-US" b="1"/>
              <a:t>Population</a:t>
            </a:r>
          </a:p>
          <a:p>
            <a:pPr>
              <a:buFont typeface="Arial" panose="020B0604020202020204" pitchFamily="34" charset="0"/>
              <a:buNone/>
            </a:pPr>
            <a:endParaRPr lang="en-US" altLang="en-US"/>
          </a:p>
          <a:p>
            <a:pPr>
              <a:buFont typeface="Arial" panose="020B0604020202020204" pitchFamily="34" charset="0"/>
              <a:buNone/>
            </a:pPr>
            <a:r>
              <a:rPr lang="en-US" altLang="en-US"/>
              <a:t>Breakdown of family system</a:t>
            </a:r>
          </a:p>
          <a:p>
            <a:pPr>
              <a:buFont typeface="Arial" panose="020B0604020202020204" pitchFamily="34" charset="0"/>
              <a:buNone/>
            </a:pPr>
            <a:r>
              <a:rPr lang="en-US" altLang="en-US"/>
              <a:t>Divorce</a:t>
            </a:r>
          </a:p>
          <a:p>
            <a:pPr>
              <a:buFont typeface="Arial" panose="020B0604020202020204" pitchFamily="34" charset="0"/>
              <a:buNone/>
            </a:pPr>
            <a:endParaRPr lang="en-US" altLang="en-US"/>
          </a:p>
          <a:p>
            <a:pPr>
              <a:buFont typeface="Arial" panose="020B0604020202020204" pitchFamily="34" charset="0"/>
              <a:buNone/>
            </a:pPr>
            <a:r>
              <a:rPr lang="en-US" altLang="en-US" b="1"/>
              <a:t>Societal breakdown</a:t>
            </a:r>
          </a:p>
          <a:p>
            <a:pPr>
              <a:buFont typeface="Arial" panose="020B0604020202020204" pitchFamily="34" charset="0"/>
              <a:buNone/>
            </a:pPr>
            <a:r>
              <a:rPr lang="en-US" altLang="en-US"/>
              <a:t>Terrorism</a:t>
            </a:r>
          </a:p>
          <a:p>
            <a:pPr>
              <a:buFont typeface="Arial" panose="020B0604020202020204" pitchFamily="34" charset="0"/>
              <a:buNone/>
            </a:pPr>
            <a:r>
              <a:rPr lang="en-US" altLang="en-US"/>
              <a:t>War</a:t>
            </a:r>
          </a:p>
        </p:txBody>
      </p:sp>
      <p:sp>
        <p:nvSpPr>
          <p:cNvPr id="28675" name="Content Placeholder 2">
            <a:extLst>
              <a:ext uri="{FF2B5EF4-FFF2-40B4-BE49-F238E27FC236}">
                <a16:creationId xmlns:a16="http://schemas.microsoft.com/office/drawing/2014/main" id="{72AC2DC4-12EA-4CAC-880A-65EB0E8A2B7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b="1"/>
              <a:t>Human-rest of nature relationship</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r>
              <a:rPr lang="en-US" altLang="en-US" b="1"/>
              <a:t>Atmospheric carbon</a:t>
            </a:r>
            <a:r>
              <a:rPr lang="en-US" altLang="en-US"/>
              <a:t> (CO2…)</a:t>
            </a:r>
          </a:p>
          <a:p>
            <a:pPr>
              <a:buFont typeface="Arial" panose="020B0604020202020204" pitchFamily="34" charset="0"/>
              <a:buNone/>
            </a:pPr>
            <a:r>
              <a:rPr lang="en-US" altLang="en-US"/>
              <a:t>Soil fertility</a:t>
            </a:r>
          </a:p>
          <a:p>
            <a:pPr>
              <a:buFont typeface="Arial" panose="020B0604020202020204" pitchFamily="34" charset="0"/>
              <a:buNone/>
            </a:pPr>
            <a:r>
              <a:rPr lang="en-US" altLang="en-US" b="1"/>
              <a:t>Water insecurity</a:t>
            </a:r>
          </a:p>
          <a:p>
            <a:pPr>
              <a:buFont typeface="Arial" panose="020B0604020202020204" pitchFamily="34" charset="0"/>
              <a:buNone/>
            </a:pPr>
            <a:r>
              <a:rPr lang="en-US" altLang="en-US"/>
              <a:t>Seed for profit</a:t>
            </a:r>
          </a:p>
          <a:p>
            <a:pPr>
              <a:buFont typeface="Arial" panose="020B0604020202020204" pitchFamily="34" charset="0"/>
              <a:buNone/>
            </a:pPr>
            <a:r>
              <a:rPr lang="en-US" altLang="en-US" b="1"/>
              <a:t>Food insecurity</a:t>
            </a:r>
          </a:p>
          <a:p>
            <a:pPr>
              <a:buFont typeface="Arial" panose="020B0604020202020204" pitchFamily="34" charset="0"/>
              <a:buNone/>
            </a:pPr>
            <a:r>
              <a:rPr lang="en-US" altLang="en-US"/>
              <a:t>Breed for profit</a:t>
            </a:r>
          </a:p>
          <a:p>
            <a:pPr>
              <a:buFont typeface="Arial" panose="020B0604020202020204" pitchFamily="34" charset="0"/>
              <a:buNone/>
            </a:pPr>
            <a:r>
              <a:rPr lang="en-US" altLang="en-US"/>
              <a:t>Genetic manipulation for profit</a:t>
            </a:r>
          </a:p>
          <a:p>
            <a:pPr>
              <a:buFont typeface="Arial" panose="020B0604020202020204" pitchFamily="34" charset="0"/>
              <a:buNone/>
            </a:pPr>
            <a:endParaRPr lang="en-US" altLang="en-US"/>
          </a:p>
          <a:p>
            <a:pPr>
              <a:buFont typeface="Arial" panose="020B0604020202020204" pitchFamily="34" charset="0"/>
              <a:buNone/>
            </a:pPr>
            <a:r>
              <a:rPr lang="en-US" altLang="en-US"/>
              <a:t>Global warming</a:t>
            </a:r>
          </a:p>
          <a:p>
            <a:pPr>
              <a:buFont typeface="Arial" panose="020B0604020202020204" pitchFamily="34" charset="0"/>
              <a:buNone/>
            </a:pPr>
            <a:r>
              <a:rPr lang="en-US" altLang="en-US"/>
              <a:t>Climate change</a:t>
            </a:r>
          </a:p>
        </p:txBody>
      </p:sp>
      <p:sp>
        <p:nvSpPr>
          <p:cNvPr id="28676" name="Title 3">
            <a:extLst>
              <a:ext uri="{FF2B5EF4-FFF2-40B4-BE49-F238E27FC236}">
                <a16:creationId xmlns:a16="http://schemas.microsoft.com/office/drawing/2014/main" id="{533CC272-DADB-4D7E-B775-DADEF48AEA7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Problems</a:t>
            </a:r>
          </a:p>
        </p:txBody>
      </p:sp>
      <p:cxnSp>
        <p:nvCxnSpPr>
          <p:cNvPr id="6" name="Straight Connector 5">
            <a:extLst>
              <a:ext uri="{FF2B5EF4-FFF2-40B4-BE49-F238E27FC236}">
                <a16:creationId xmlns:a16="http://schemas.microsoft.com/office/drawing/2014/main" id="{88C1E1B6-FAE7-4EC4-B2DF-4FB9AC94707E}"/>
              </a:ext>
            </a:extLst>
          </p:cNvPr>
          <p:cNvCxnSpPr>
            <a:cxnSpLocks/>
          </p:cNvCxnSpPr>
          <p:nvPr/>
        </p:nvCxnSpPr>
        <p:spPr>
          <a:xfrm>
            <a:off x="0" y="1600200"/>
            <a:ext cx="5791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90351B-EEDA-46FF-91D0-2AC7887EAB54}"/>
              </a:ext>
            </a:extLst>
          </p:cNvPr>
          <p:cNvCxnSpPr>
            <a:cxnSpLocks/>
          </p:cNvCxnSpPr>
          <p:nvPr/>
        </p:nvCxnSpPr>
        <p:spPr>
          <a:xfrm>
            <a:off x="6019800" y="16002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807A52-6AF8-4A4F-A0B8-F5BEF34072E0}"/>
              </a:ext>
            </a:extLst>
          </p:cNvPr>
          <p:cNvCxnSpPr/>
          <p:nvPr/>
        </p:nvCxnSpPr>
        <p:spPr>
          <a:xfrm>
            <a:off x="5943600" y="457200"/>
            <a:ext cx="0" cy="609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9642</Words>
  <Application>Microsoft Office PowerPoint</Application>
  <PresentationFormat>Widescreen</PresentationFormat>
  <Paragraphs>1348</Paragraphs>
  <Slides>83</Slides>
  <Notes>16</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Kruti Dev</vt:lpstr>
      <vt:lpstr>Kruti Dev 010</vt:lpstr>
      <vt:lpstr>Kruti Dev 042</vt:lpstr>
      <vt:lpstr>Symbol</vt:lpstr>
      <vt:lpstr>Wingdings</vt:lpstr>
      <vt:lpstr>UHV Theme 2022</vt:lpstr>
      <vt:lpstr>Lecture 17 Understanding Harmony in the Society</vt:lpstr>
      <vt:lpstr>PowerPoint Presentation</vt:lpstr>
      <vt:lpstr>PowerPoint Presentation</vt:lpstr>
      <vt:lpstr>What is Society and Where are we today?</vt:lpstr>
      <vt:lpstr>Society</vt:lpstr>
      <vt:lpstr>Harmony in the Society (lekt esa O;oLFkk)</vt:lpstr>
      <vt:lpstr>Current State – Have we understood our Goal?</vt:lpstr>
      <vt:lpstr>"Limits to Growth“, The Club of Rome, 1972</vt:lpstr>
      <vt:lpstr>Problems</vt:lpstr>
      <vt:lpstr>Self Reflection</vt:lpstr>
      <vt:lpstr>PowerPoint Presentation</vt:lpstr>
      <vt:lpstr>Harmony in the Society (lekt esa O;oLFkk)</vt:lpstr>
      <vt:lpstr>Harmony in the Society (lekt esa O;oLFkk)</vt:lpstr>
      <vt:lpstr>Harmony in the Society (lekt esa O;oLFkk)</vt:lpstr>
      <vt:lpstr>Education-Sanskar</vt:lpstr>
      <vt:lpstr>Process of Developent – In an environment of Relationship</vt:lpstr>
      <vt:lpstr>Process of Developent – In an environment of Domination</vt:lpstr>
      <vt:lpstr>आज हम कहाँ हैं? कहाँ होना चाहते हैं?  Where are we today? Where do we want to be? </vt:lpstr>
      <vt:lpstr>PowerPoint Presentation</vt:lpstr>
      <vt:lpstr>Harmony in the Society (lekt esa O;oLFkk)</vt:lpstr>
      <vt:lpstr>Program for Health-Self Regulation</vt:lpstr>
      <vt:lpstr>Harmony in the Society (lekt esa O;oLFkk)</vt:lpstr>
      <vt:lpstr>Harmony in the Society (lekt esa O;oLFkk)</vt:lpstr>
      <vt:lpstr>Mutually Enriching, Cyclic Process (Avartansheel Process)</vt:lpstr>
      <vt:lpstr>Mutually Enriching, Cyclic Process (Avartansheel Process)</vt:lpstr>
      <vt:lpstr>Resource Depletion &amp; Pollution</vt:lpstr>
      <vt:lpstr>Mutually Enriching, Cyclic Process (Avartansheel Process)</vt:lpstr>
      <vt:lpstr>Mutually Enriching, Cyclic Process (Avartansheel Process)</vt:lpstr>
      <vt:lpstr>Localise Lons'kh      Globalise lkoZHkkSfed</vt:lpstr>
      <vt:lpstr>Requirement (for Self Sufficiency)   Availability</vt:lpstr>
      <vt:lpstr>Abundance of Natural Fresh Water Availability</vt:lpstr>
      <vt:lpstr>Water Status – Mismanagement</vt:lpstr>
      <vt:lpstr>Prosperity of Human Being</vt:lpstr>
      <vt:lpstr>Harmony in the Society (lekt esa O;oLFkk)</vt:lpstr>
      <vt:lpstr>Harmony in Family – Justice, From Family to World Family (Undivided Society)</vt:lpstr>
      <vt:lpstr>Harmony in the Society (lekt esa O;oLFkk)</vt:lpstr>
      <vt:lpstr>Preservation of Rest of Nature</vt:lpstr>
      <vt:lpstr>Harmony in the Society (lekt esa O;oLFkk)</vt:lpstr>
      <vt:lpstr>Harmony in the Society (lekt esa O;oLFkk)</vt:lpstr>
      <vt:lpstr>Sum Up</vt:lpstr>
      <vt:lpstr>Harmony in the Society: Order, from Family Order to World Family Order – Universal Human Order</vt:lpstr>
      <vt:lpstr>Self Reflection     </vt:lpstr>
      <vt:lpstr>Assignment for Today</vt:lpstr>
      <vt:lpstr>What is Desirable and Where are we today?</vt:lpstr>
      <vt:lpstr>Self Reflection</vt:lpstr>
      <vt:lpstr>Key Points</vt:lpstr>
      <vt:lpstr>PowerPoint Presentation</vt:lpstr>
      <vt:lpstr>Harmony in the Society (lekt esa O;oLFkk)</vt:lpstr>
      <vt:lpstr>Sum Up</vt:lpstr>
      <vt:lpstr>FAQs for Lecture 17 </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FAQs for Lecture 17 from V2 (please ignore duplicates)</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2025-03-09T03:22:53Z</dcterms:modified>
</cp:coreProperties>
</file>